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29"/>
  </p:notesMasterIdLst>
  <p:handoutMasterIdLst>
    <p:handoutMasterId r:id="rId30"/>
  </p:handoutMasterIdLst>
  <p:sldIdLst>
    <p:sldId id="5840" r:id="rId5"/>
    <p:sldId id="5966" r:id="rId6"/>
    <p:sldId id="5862" r:id="rId7"/>
    <p:sldId id="6077" r:id="rId8"/>
    <p:sldId id="6036" r:id="rId9"/>
    <p:sldId id="5975" r:id="rId10"/>
    <p:sldId id="5976" r:id="rId11"/>
    <p:sldId id="5967" r:id="rId12"/>
    <p:sldId id="5977" r:id="rId13"/>
    <p:sldId id="5978" r:id="rId14"/>
    <p:sldId id="5667" r:id="rId15"/>
    <p:sldId id="5817" r:id="rId16"/>
    <p:sldId id="6038" r:id="rId17"/>
    <p:sldId id="6039" r:id="rId18"/>
    <p:sldId id="5971" r:id="rId19"/>
    <p:sldId id="6041" r:id="rId20"/>
    <p:sldId id="6072" r:id="rId21"/>
    <p:sldId id="5783" r:id="rId22"/>
    <p:sldId id="5784" r:id="rId23"/>
    <p:sldId id="5699" r:id="rId24"/>
    <p:sldId id="5960" r:id="rId25"/>
    <p:sldId id="6079" r:id="rId26"/>
    <p:sldId id="5771" r:id="rId27"/>
    <p:sldId id="5853" r:id="rId28"/>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D7BCE69-FC0A-5E41-9DAE-7827E4E046D5}">
          <p14:sldIdLst>
            <p14:sldId id="5840"/>
          </p14:sldIdLst>
        </p14:section>
        <p14:section name="COVID Economy" id="{D377DE19-2E9F-0547-BAD0-8C51BCEDF5A3}">
          <p14:sldIdLst>
            <p14:sldId id="5966"/>
            <p14:sldId id="5862"/>
            <p14:sldId id="6077"/>
            <p14:sldId id="6036"/>
            <p14:sldId id="5975"/>
            <p14:sldId id="5976"/>
          </p14:sldIdLst>
        </p14:section>
        <p14:section name="Supply Chain" id="{D94135C6-89DD-4A39-B0C1-DA484A4A91AD}">
          <p14:sldIdLst>
            <p14:sldId id="5967"/>
            <p14:sldId id="5977"/>
            <p14:sldId id="5978"/>
            <p14:sldId id="5667"/>
          </p14:sldIdLst>
        </p14:section>
        <p14:section name="Labor Force" id="{BDCF7BA0-0D90-44BA-BDCE-07BB6BC979CE}">
          <p14:sldIdLst>
            <p14:sldId id="5817"/>
            <p14:sldId id="6038"/>
            <p14:sldId id="6039"/>
            <p14:sldId id="5971"/>
          </p14:sldIdLst>
        </p14:section>
        <p14:section name="North County Statistics" id="{6AA108EC-96A4-492E-A6E7-067A85AF99FE}">
          <p14:sldIdLst>
            <p14:sldId id="6041"/>
            <p14:sldId id="6072"/>
            <p14:sldId id="5783"/>
            <p14:sldId id="5784"/>
            <p14:sldId id="5699"/>
          </p14:sldIdLst>
        </p14:section>
        <p14:section name="Growth &amp; Mobility Hubs" id="{0427E6BC-332D-4BE7-8697-8C298D50C0AE}">
          <p14:sldIdLst>
            <p14:sldId id="5960"/>
            <p14:sldId id="6079"/>
          </p14:sldIdLst>
        </p14:section>
        <p14:section name="Conclusion" id="{6FCF6644-60BF-43D1-B530-1371CF83ECFE}">
          <p14:sldIdLst>
            <p14:sldId id="5771"/>
            <p14:sldId id="5853"/>
          </p14:sldIdLst>
        </p14:section>
      </p14:sectionLst>
    </p:ext>
    <p:ext uri="{EFAFB233-063F-42B5-8137-9DF3F51BA10A}">
      <p15:sldGuideLst xmlns:p15="http://schemas.microsoft.com/office/powerpoint/2012/main">
        <p15:guide id="1" orient="horz" pos="2160" userDrawn="1">
          <p15:clr>
            <a:srgbClr val="A4A3A4"/>
          </p15:clr>
        </p15:guide>
        <p15:guide id="2" pos="25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sada, Michelle" initials="PM" lastIdx="254" clrIdx="0">
    <p:extLst>
      <p:ext uri="{19B8F6BF-5375-455C-9EA6-DF929625EA0E}">
        <p15:presenceInfo xmlns:p15="http://schemas.microsoft.com/office/powerpoint/2012/main" userId="S::mpo@sandag.org::6b1e1bac-e37a-4dd8-b89a-ebf761e0e351" providerId="AD"/>
      </p:ext>
    </p:extLst>
  </p:cmAuthor>
  <p:cmAuthor id="2" name="Guichard, Stephanie" initials="GS" lastIdx="184" clrIdx="1">
    <p:extLst>
      <p:ext uri="{19B8F6BF-5375-455C-9EA6-DF929625EA0E}">
        <p15:presenceInfo xmlns:p15="http://schemas.microsoft.com/office/powerpoint/2012/main" userId="S::sgu@sandag.org::3c93792f-0556-4c89-a43c-241a0517ab14" providerId="AD"/>
      </p:ext>
    </p:extLst>
  </p:cmAuthor>
  <p:cmAuthor id="3" name="Beri, Darpan" initials="BD" lastIdx="186" clrIdx="2">
    <p:extLst>
      <p:ext uri="{19B8F6BF-5375-455C-9EA6-DF929625EA0E}">
        <p15:presenceInfo xmlns:p15="http://schemas.microsoft.com/office/powerpoint/2012/main" userId="S::dbe@sandag.org::55203a11-b145-4f0b-99f4-aab179878486" providerId="AD"/>
      </p:ext>
    </p:extLst>
  </p:cmAuthor>
  <p:cmAuthor id="4" name="Cortes, Rachel" initials="CR" lastIdx="2" clrIdx="3">
    <p:extLst>
      <p:ext uri="{19B8F6BF-5375-455C-9EA6-DF929625EA0E}">
        <p15:presenceInfo xmlns:p15="http://schemas.microsoft.com/office/powerpoint/2012/main" userId="S::rco@sandag.org::31f69aac-56ce-4c9a-af16-7c21a19453a6" providerId="AD"/>
      </p:ext>
    </p:extLst>
  </p:cmAuthor>
  <p:cmAuthor id="5" name="matt@matterstrategiesllc.com" initials="ma" lastIdx="1" clrIdx="4">
    <p:extLst>
      <p:ext uri="{19B8F6BF-5375-455C-9EA6-DF929625EA0E}">
        <p15:presenceInfo xmlns:p15="http://schemas.microsoft.com/office/powerpoint/2012/main" userId="S::urn:spo:guest#matt@matterstrategiesllc.com::" providerId="AD"/>
      </p:ext>
    </p:extLst>
  </p:cmAuthor>
  <p:cmAuthor id="6" name="Wen, Aileena" initials="WA" lastIdx="42" clrIdx="5">
    <p:extLst>
      <p:ext uri="{19B8F6BF-5375-455C-9EA6-DF929625EA0E}">
        <p15:presenceInfo xmlns:p15="http://schemas.microsoft.com/office/powerpoint/2012/main" userId="S::awen@sandag.org::7cec866b-9f4f-4947-af68-6e51ff96e6f2" providerId="AD"/>
      </p:ext>
    </p:extLst>
  </p:cmAuthor>
  <p:cmAuthor id="7" name="Gordon, Andy" initials="GA" lastIdx="2" clrIdx="6">
    <p:extLst>
      <p:ext uri="{19B8F6BF-5375-455C-9EA6-DF929625EA0E}">
        <p15:presenceInfo xmlns:p15="http://schemas.microsoft.com/office/powerpoint/2012/main" userId="S::ago@sandag.org::e29873f1-14c4-417b-ab51-07d9cf55813d" providerId="AD"/>
      </p:ext>
    </p:extLst>
  </p:cmAuthor>
  <p:cmAuthor id="8" name="Villyard, Andrea" initials="VA" lastIdx="33" clrIdx="7">
    <p:extLst>
      <p:ext uri="{19B8F6BF-5375-455C-9EA6-DF929625EA0E}">
        <p15:presenceInfo xmlns:p15="http://schemas.microsoft.com/office/powerpoint/2012/main" userId="S::avil@sandag.org::738ac578-794e-4b7a-ad7e-dcd26b20067e" providerId="AD"/>
      </p:ext>
    </p:extLst>
  </p:cmAuthor>
  <p:cmAuthor id="9" name="Graffeo, Rachel" initials="GR" lastIdx="6" clrIdx="8">
    <p:extLst>
      <p:ext uri="{19B8F6BF-5375-455C-9EA6-DF929625EA0E}">
        <p15:presenceInfo xmlns:p15="http://schemas.microsoft.com/office/powerpoint/2012/main" userId="S::rgraf@sandag.org::117d95a7-c9ce-40af-bea2-c57773caac79" providerId="AD"/>
      </p:ext>
    </p:extLst>
  </p:cmAuthor>
  <p:cmAuthor id="10" name="Grace Murphy" initials="GM" lastIdx="14" clrIdx="9">
    <p:extLst>
      <p:ext uri="{19B8F6BF-5375-455C-9EA6-DF929625EA0E}">
        <p15:presenceInfo xmlns:p15="http://schemas.microsoft.com/office/powerpoint/2012/main" userId="S::gmu@sandag.org::81e09657-eb9e-4db0-8d4d-f25c55ffc8d2" providerId="AD"/>
      </p:ext>
    </p:extLst>
  </p:cmAuthor>
  <p:cmAuthor id="11" name="Robyn Wapner" initials="RW" lastIdx="14" clrIdx="10">
    <p:extLst>
      <p:ext uri="{19B8F6BF-5375-455C-9EA6-DF929625EA0E}">
        <p15:presenceInfo xmlns:p15="http://schemas.microsoft.com/office/powerpoint/2012/main" userId="S::rwap@sandag.org::edbd3afb-47ce-482a-a830-6d8c6786410d" providerId="AD"/>
      </p:ext>
    </p:extLst>
  </p:cmAuthor>
  <p:cmAuthor id="12" name="Gregory Boscaiu" initials="GB" lastIdx="6" clrIdx="11">
    <p:extLst>
      <p:ext uri="{19B8F6BF-5375-455C-9EA6-DF929625EA0E}">
        <p15:presenceInfo xmlns:p15="http://schemas.microsoft.com/office/powerpoint/2012/main" userId="S::gbo@sandag.org::78426aea-d795-4051-b19d-42ad09435387" providerId="AD"/>
      </p:ext>
    </p:extLst>
  </p:cmAuthor>
  <p:cmAuthor id="13" name="Grace Chung" initials="GC" lastIdx="1" clrIdx="12">
    <p:extLst>
      <p:ext uri="{19B8F6BF-5375-455C-9EA6-DF929625EA0E}">
        <p15:presenceInfo xmlns:p15="http://schemas.microsoft.com/office/powerpoint/2012/main" userId="S::cchu@sandag.org::b7aa4f34-68bc-4f37-9449-bf58595ff8e2" providerId="AD"/>
      </p:ext>
    </p:extLst>
  </p:cmAuthor>
  <p:cmAuthor id="14" name="Lisa Starace" initials="LS" lastIdx="50" clrIdx="13">
    <p:extLst>
      <p:ext uri="{19B8F6BF-5375-455C-9EA6-DF929625EA0E}">
        <p15:presenceInfo xmlns:p15="http://schemas.microsoft.com/office/powerpoint/2012/main" userId="S::lst@sandag.org::af71929f-bdef-4e25-80fb-83f119e6fdbd" providerId="AD"/>
      </p:ext>
    </p:extLst>
  </p:cmAuthor>
  <p:cmAuthor id="15" name="Jim Miller" initials="JM" lastIdx="9" clrIdx="14">
    <p:extLst>
      <p:ext uri="{19B8F6BF-5375-455C-9EA6-DF929625EA0E}">
        <p15:presenceInfo xmlns:p15="http://schemas.microsoft.com/office/powerpoint/2012/main" userId="S::jmi@sandag.org::3cf1a20d-da5d-47fe-9263-a714fd2b3c69" providerId="AD"/>
      </p:ext>
    </p:extLst>
  </p:cmAuthor>
  <p:cmAuthor id="16" name="Jeffrey Castanon" initials="JC" lastIdx="27" clrIdx="15">
    <p:extLst>
      <p:ext uri="{19B8F6BF-5375-455C-9EA6-DF929625EA0E}">
        <p15:presenceInfo xmlns:p15="http://schemas.microsoft.com/office/powerpoint/2012/main" userId="S::jcast@sandag.org::c7ce75f8-80cb-4745-bbf9-17690293d893" providerId="AD"/>
      </p:ext>
    </p:extLst>
  </p:cmAuthor>
  <p:cmAuthor id="17" name="Jeffrey Castanon" initials="JC [2]" lastIdx="9" clrIdx="16">
    <p:extLst>
      <p:ext uri="{19B8F6BF-5375-455C-9EA6-DF929625EA0E}">
        <p15:presenceInfo xmlns:p15="http://schemas.microsoft.com/office/powerpoint/2012/main" userId="Jeffrey Castanon" providerId="None"/>
      </p:ext>
    </p:extLst>
  </p:cmAuthor>
  <p:cmAuthor id="18" name="Cathy Tran" initials="CT" lastIdx="36" clrIdx="17">
    <p:extLst>
      <p:ext uri="{19B8F6BF-5375-455C-9EA6-DF929625EA0E}">
        <p15:presenceInfo xmlns:p15="http://schemas.microsoft.com/office/powerpoint/2012/main" userId="S::ctr@sandag.org::457d075d-e7f9-4c84-85f9-d79cda9457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CCCC00"/>
    <a:srgbClr val="A6A6A6"/>
    <a:srgbClr val="274A93"/>
    <a:srgbClr val="1E79A9"/>
    <a:srgbClr val="005252"/>
    <a:srgbClr val="223A74"/>
    <a:srgbClr val="8A2062"/>
    <a:srgbClr val="569BBE"/>
    <a:srgbClr val="E3DA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16405A-1C74-44C2-9761-0236753FA2E6}" v="52" dt="2022-02-15T16:38:11.473"/>
    <p1510:client id="{6F28D8A7-C79B-2572-246D-BFFB9D925649}" v="2" dt="2022-02-15T19:31:50.726"/>
    <p1510:client id="{C153CDD6-D772-4685-B234-9D7ECF20FAEF}" v="371" dt="2022-02-16T01:58:55.937"/>
    <p1510:client id="{F209C89C-3B58-4221-9D9B-BDBDD9D92296}" v="328" dt="2022-02-15T19:50:58.196"/>
    <p1510:client id="{F33296AA-81F7-43A1-459D-1AF1F3F856BC}" v="4" dt="2022-02-15T17:35:15.9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498" y="90"/>
      </p:cViewPr>
      <p:guideLst>
        <p:guide orient="horz" pos="2160"/>
        <p:guide pos="2592"/>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sandag.sharepoint.com/sites/Economicanalysistemp/Shared%20Documents/Quarterly%20data%20and%20newsletter/Economic%20Quarterly%20Update%20new%20fi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andag.sharepoint.com/sites/Economicanalysistemp/Shared%20Documents/Quarterly%20data%20and%20newsletter/Economic%20Quarterly%20Update%20new%20file.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89573631669465E-2"/>
          <c:y val="3.8094971663984477E-2"/>
          <c:w val="0.95977416885389322"/>
          <c:h val="0.79572504568068991"/>
        </c:manualLayout>
      </c:layout>
      <c:barChart>
        <c:barDir val="col"/>
        <c:grouping val="stacked"/>
        <c:varyColors val="0"/>
        <c:ser>
          <c:idx val="4"/>
          <c:order val="4"/>
          <c:tx>
            <c:v>Recession</c:v>
          </c:tx>
          <c:spPr>
            <a:solidFill>
              <a:schemeClr val="bg1">
                <a:lumMod val="75000"/>
                <a:alpha val="50000"/>
              </a:schemeClr>
            </a:solidFill>
            <a:ln>
              <a:noFill/>
            </a:ln>
            <a:effectLst/>
          </c:spPr>
          <c:invertIfNegative val="0"/>
          <c:cat>
            <c:numRef>
              <c:f>'US Inf., PolicyRate, Cons Sent.'!$AR$4:$AR$268</c:f>
              <c:numCache>
                <c:formatCode>mm/dd/yyyy</c:formatCode>
                <c:ptCount val="26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numCache>
            </c:numRef>
          </c:cat>
          <c:val>
            <c:numRef>
              <c:f>'US Inf., PolicyRate, Cons Sent.'!$AW$4:$AW$268</c:f>
              <c:numCache>
                <c:formatCode>General</c:formatCode>
                <c:ptCount val="265"/>
                <c:pt idx="15">
                  <c:v>1</c:v>
                </c:pt>
                <c:pt idx="16">
                  <c:v>1</c:v>
                </c:pt>
                <c:pt idx="17">
                  <c:v>1</c:v>
                </c:pt>
                <c:pt idx="18">
                  <c:v>1</c:v>
                </c:pt>
                <c:pt idx="19">
                  <c:v>1</c:v>
                </c:pt>
                <c:pt idx="20">
                  <c:v>1</c:v>
                </c:pt>
                <c:pt idx="21">
                  <c:v>1</c:v>
                </c:pt>
                <c:pt idx="22">
                  <c:v>1</c:v>
                </c:pt>
                <c:pt idx="23">
                  <c:v>1</c:v>
                </c:pt>
                <c:pt idx="96">
                  <c:v>1</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242">
                  <c:v>1</c:v>
                </c:pt>
                <c:pt idx="243">
                  <c:v>1</c:v>
                </c:pt>
                <c:pt idx="244">
                  <c:v>1</c:v>
                </c:pt>
              </c:numCache>
            </c:numRef>
          </c:val>
          <c:extLst>
            <c:ext xmlns:c16="http://schemas.microsoft.com/office/drawing/2014/chart" uri="{C3380CC4-5D6E-409C-BE32-E72D297353CC}">
              <c16:uniqueId val="{00000000-DE0D-46C0-AF67-05058DF80D68}"/>
            </c:ext>
          </c:extLst>
        </c:ser>
        <c:dLbls>
          <c:showLegendKey val="0"/>
          <c:showVal val="0"/>
          <c:showCatName val="0"/>
          <c:showSerName val="0"/>
          <c:showPercent val="0"/>
          <c:showBubbleSize val="0"/>
        </c:dLbls>
        <c:gapWidth val="0"/>
        <c:overlap val="100"/>
        <c:axId val="323213599"/>
        <c:axId val="323207775"/>
      </c:barChart>
      <c:lineChart>
        <c:grouping val="standard"/>
        <c:varyColors val="0"/>
        <c:ser>
          <c:idx val="0"/>
          <c:order val="0"/>
          <c:tx>
            <c:v>CPI: Core</c:v>
          </c:tx>
          <c:spPr>
            <a:ln w="38100" cap="rnd">
              <a:solidFill>
                <a:schemeClr val="accent1"/>
              </a:solidFill>
              <a:round/>
            </a:ln>
            <a:effectLst/>
          </c:spPr>
          <c:marker>
            <c:symbol val="none"/>
          </c:marker>
          <c:cat>
            <c:numRef>
              <c:f>'US Inf., PolicyRate, Cons Sent.'!$AR$4:$AR$268</c:f>
              <c:numCache>
                <c:formatCode>mm/dd/yyyy</c:formatCode>
                <c:ptCount val="26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numCache>
            </c:numRef>
          </c:cat>
          <c:val>
            <c:numRef>
              <c:f>'US Inf., PolicyRate, Cons Sent.'!$AS$4:$AS$268</c:f>
              <c:numCache>
                <c:formatCode>0.00%</c:formatCode>
                <c:ptCount val="265"/>
                <c:pt idx="0">
                  <c:v>2.1070615034168662E-2</c:v>
                </c:pt>
                <c:pt idx="1">
                  <c:v>2.1640091116173186E-2</c:v>
                </c:pt>
                <c:pt idx="2">
                  <c:v>2.4473534433693864E-2</c:v>
                </c:pt>
                <c:pt idx="3">
                  <c:v>2.2688598979013045E-2</c:v>
                </c:pt>
                <c:pt idx="4">
                  <c:v>2.3796033994334213E-2</c:v>
                </c:pt>
                <c:pt idx="5">
                  <c:v>2.5481313703284259E-2</c:v>
                </c:pt>
                <c:pt idx="6">
                  <c:v>2.4844720496894443E-2</c:v>
                </c:pt>
                <c:pt idx="7">
                  <c:v>2.5944726452340632E-2</c:v>
                </c:pt>
                <c:pt idx="8">
                  <c:v>2.5309336332958378E-2</c:v>
                </c:pt>
                <c:pt idx="9">
                  <c:v>2.5266704098820886E-2</c:v>
                </c:pt>
                <c:pt idx="10">
                  <c:v>2.6345291479820562E-2</c:v>
                </c:pt>
                <c:pt idx="11">
                  <c:v>2.5741466144376179E-2</c:v>
                </c:pt>
                <c:pt idx="12">
                  <c:v>2.5655326268823168E-2</c:v>
                </c:pt>
                <c:pt idx="13">
                  <c:v>2.7870680044593088E-2</c:v>
                </c:pt>
                <c:pt idx="14">
                  <c:v>2.6111111111111047E-2</c:v>
                </c:pt>
                <c:pt idx="15">
                  <c:v>2.6622296173044829E-2</c:v>
                </c:pt>
                <c:pt idx="16">
                  <c:v>2.5456557830658678E-2</c:v>
                </c:pt>
                <c:pt idx="17">
                  <c:v>2.7056874654886834E-2</c:v>
                </c:pt>
                <c:pt idx="18">
                  <c:v>2.6997245179063392E-2</c:v>
                </c:pt>
                <c:pt idx="19">
                  <c:v>2.6388125343595286E-2</c:v>
                </c:pt>
                <c:pt idx="20">
                  <c:v>2.6330224904004294E-2</c:v>
                </c:pt>
                <c:pt idx="21">
                  <c:v>2.6286966046002253E-2</c:v>
                </c:pt>
                <c:pt idx="22">
                  <c:v>2.7307482250136537E-2</c:v>
                </c:pt>
                <c:pt idx="23">
                  <c:v>2.7823240589198002E-2</c:v>
                </c:pt>
                <c:pt idx="24">
                  <c:v>2.6101141924959124E-2</c:v>
                </c:pt>
                <c:pt idx="25">
                  <c:v>2.5488069414316642E-2</c:v>
                </c:pt>
                <c:pt idx="26">
                  <c:v>2.4363833243096916E-2</c:v>
                </c:pt>
                <c:pt idx="27">
                  <c:v>2.4851431658562909E-2</c:v>
                </c:pt>
                <c:pt idx="28">
                  <c:v>2.5364274150026921E-2</c:v>
                </c:pt>
                <c:pt idx="29">
                  <c:v>2.2580645161290262E-2</c:v>
                </c:pt>
                <c:pt idx="30">
                  <c:v>2.1995708154506407E-2</c:v>
                </c:pt>
                <c:pt idx="31">
                  <c:v>2.3567220139260877E-2</c:v>
                </c:pt>
                <c:pt idx="32">
                  <c:v>2.2447888829503031E-2</c:v>
                </c:pt>
                <c:pt idx="33">
                  <c:v>2.1878335112059735E-2</c:v>
                </c:pt>
                <c:pt idx="34">
                  <c:v>2.0202020202020263E-2</c:v>
                </c:pt>
                <c:pt idx="35">
                  <c:v>1.9639065817409707E-2</c:v>
                </c:pt>
                <c:pt idx="36">
                  <c:v>1.9607843137254992E-2</c:v>
                </c:pt>
                <c:pt idx="37">
                  <c:v>1.797990481226867E-2</c:v>
                </c:pt>
                <c:pt idx="38">
                  <c:v>1.7441860465116341E-2</c:v>
                </c:pt>
                <c:pt idx="39">
                  <c:v>1.4760147601476075E-2</c:v>
                </c:pt>
                <c:pt idx="40">
                  <c:v>1.5263157894736873E-2</c:v>
                </c:pt>
                <c:pt idx="41">
                  <c:v>1.4721345951629924E-2</c:v>
                </c:pt>
                <c:pt idx="42">
                  <c:v>1.5223097112860922E-2</c:v>
                </c:pt>
                <c:pt idx="43">
                  <c:v>1.3082155939298797E-2</c:v>
                </c:pt>
                <c:pt idx="44">
                  <c:v>1.2545739675901606E-2</c:v>
                </c:pt>
                <c:pt idx="45">
                  <c:v>1.3054830287206266E-2</c:v>
                </c:pt>
                <c:pt idx="46">
                  <c:v>1.0943199583116176E-2</c:v>
                </c:pt>
                <c:pt idx="47">
                  <c:v>1.0931806350858898E-2</c:v>
                </c:pt>
                <c:pt idx="48">
                  <c:v>1.1434511434511374E-2</c:v>
                </c:pt>
                <c:pt idx="49">
                  <c:v>1.2467532467532497E-2</c:v>
                </c:pt>
                <c:pt idx="50">
                  <c:v>1.5584415584415584E-2</c:v>
                </c:pt>
                <c:pt idx="51">
                  <c:v>1.7662337662337692E-2</c:v>
                </c:pt>
                <c:pt idx="52">
                  <c:v>1.7107309486780627E-2</c:v>
                </c:pt>
                <c:pt idx="53">
                  <c:v>1.8652849740932613E-2</c:v>
                </c:pt>
                <c:pt idx="54">
                  <c:v>1.7580144777662905E-2</c:v>
                </c:pt>
                <c:pt idx="55">
                  <c:v>1.7045454545454603E-2</c:v>
                </c:pt>
                <c:pt idx="56">
                  <c:v>1.9617965926690819E-2</c:v>
                </c:pt>
                <c:pt idx="57">
                  <c:v>2.0103092783505184E-2</c:v>
                </c:pt>
                <c:pt idx="58">
                  <c:v>2.2164948453608307E-2</c:v>
                </c:pt>
                <c:pt idx="59">
                  <c:v>2.2657054582904252E-2</c:v>
                </c:pt>
                <c:pt idx="60">
                  <c:v>2.2610483042137749E-2</c:v>
                </c:pt>
                <c:pt idx="61">
                  <c:v>2.3088763468445357E-2</c:v>
                </c:pt>
                <c:pt idx="62">
                  <c:v>2.3529411764705854E-2</c:v>
                </c:pt>
                <c:pt idx="63">
                  <c:v>2.1949974476773777E-2</c:v>
                </c:pt>
                <c:pt idx="64">
                  <c:v>2.1916411824668764E-2</c:v>
                </c:pt>
                <c:pt idx="65">
                  <c:v>2.0345879959308241E-2</c:v>
                </c:pt>
                <c:pt idx="66">
                  <c:v>2.0833333333333304E-2</c:v>
                </c:pt>
                <c:pt idx="67">
                  <c:v>2.1330624682579933E-2</c:v>
                </c:pt>
                <c:pt idx="68">
                  <c:v>1.924050632911398E-2</c:v>
                </c:pt>
                <c:pt idx="69">
                  <c:v>2.0717534108135392E-2</c:v>
                </c:pt>
                <c:pt idx="70">
                  <c:v>2.1180030257186021E-2</c:v>
                </c:pt>
                <c:pt idx="71">
                  <c:v>2.1148036253776523E-2</c:v>
                </c:pt>
                <c:pt idx="72">
                  <c:v>2.1105527638190898E-2</c:v>
                </c:pt>
                <c:pt idx="73">
                  <c:v>2.1063189568706061E-2</c:v>
                </c:pt>
                <c:pt idx="74">
                  <c:v>2.0989505247376399E-2</c:v>
                </c:pt>
                <c:pt idx="75">
                  <c:v>2.2977022977023091E-2</c:v>
                </c:pt>
                <c:pt idx="76">
                  <c:v>2.4438902743142171E-2</c:v>
                </c:pt>
                <c:pt idx="77">
                  <c:v>2.6420737786640138E-2</c:v>
                </c:pt>
                <c:pt idx="78">
                  <c:v>2.6879044300647116E-2</c:v>
                </c:pt>
                <c:pt idx="79">
                  <c:v>2.8344107409249215E-2</c:v>
                </c:pt>
                <c:pt idx="80">
                  <c:v>2.9309488325881653E-2</c:v>
                </c:pt>
                <c:pt idx="81">
                  <c:v>2.7722772277227695E-2</c:v>
                </c:pt>
                <c:pt idx="82">
                  <c:v>2.6172839506172895E-2</c:v>
                </c:pt>
                <c:pt idx="83">
                  <c:v>2.6134122287968357E-2</c:v>
                </c:pt>
                <c:pt idx="84">
                  <c:v>2.6574803149606328E-2</c:v>
                </c:pt>
                <c:pt idx="85">
                  <c:v>2.7185658153241633E-2</c:v>
                </c:pt>
                <c:pt idx="86">
                  <c:v>2.5051395007342117E-2</c:v>
                </c:pt>
                <c:pt idx="87">
                  <c:v>2.4155273437500013E-2</c:v>
                </c:pt>
                <c:pt idx="88">
                  <c:v>2.2677702044790589E-2</c:v>
                </c:pt>
                <c:pt idx="89">
                  <c:v>2.1816415735794025E-2</c:v>
                </c:pt>
                <c:pt idx="90">
                  <c:v>2.168201648085305E-2</c:v>
                </c:pt>
                <c:pt idx="91">
                  <c:v>2.0884912959380986E-2</c:v>
                </c:pt>
                <c:pt idx="92">
                  <c:v>2.101351351351358E-2</c:v>
                </c:pt>
                <c:pt idx="93">
                  <c:v>2.1565510597302523E-2</c:v>
                </c:pt>
                <c:pt idx="94">
                  <c:v>2.3387872954764122E-2</c:v>
                </c:pt>
                <c:pt idx="95">
                  <c:v>2.435367611725138E-2</c:v>
                </c:pt>
                <c:pt idx="96">
                  <c:v>2.4789069990412235E-2</c:v>
                </c:pt>
                <c:pt idx="97">
                  <c:v>2.2970808329547912E-2</c:v>
                </c:pt>
                <c:pt idx="98">
                  <c:v>2.3885243866334227E-2</c:v>
                </c:pt>
                <c:pt idx="99">
                  <c:v>2.2946692920518472E-2</c:v>
                </c:pt>
                <c:pt idx="100">
                  <c:v>2.3222157689780986E-2</c:v>
                </c:pt>
                <c:pt idx="101">
                  <c:v>2.3917259211376909E-2</c:v>
                </c:pt>
                <c:pt idx="102">
                  <c:v>2.4633136122748204E-2</c:v>
                </c:pt>
                <c:pt idx="103">
                  <c:v>2.4981171756213325E-2</c:v>
                </c:pt>
                <c:pt idx="104">
                  <c:v>2.4386208722122917E-2</c:v>
                </c:pt>
                <c:pt idx="105">
                  <c:v>2.2213629955157858E-2</c:v>
                </c:pt>
                <c:pt idx="106">
                  <c:v>2.0158939151697575E-2</c:v>
                </c:pt>
                <c:pt idx="107">
                  <c:v>1.7624596562335833E-2</c:v>
                </c:pt>
                <c:pt idx="108">
                  <c:v>1.6723503187990967E-2</c:v>
                </c:pt>
                <c:pt idx="109">
                  <c:v>1.8009806533638133E-2</c:v>
                </c:pt>
                <c:pt idx="110">
                  <c:v>1.7876130957933022E-2</c:v>
                </c:pt>
                <c:pt idx="111">
                  <c:v>1.9323266219239309E-2</c:v>
                </c:pt>
                <c:pt idx="112">
                  <c:v>1.8461309413034529E-2</c:v>
                </c:pt>
                <c:pt idx="113">
                  <c:v>1.7119726678550152E-2</c:v>
                </c:pt>
                <c:pt idx="114">
                  <c:v>1.5270992984974426E-2</c:v>
                </c:pt>
                <c:pt idx="115">
                  <c:v>1.4339650543224636E-2</c:v>
                </c:pt>
                <c:pt idx="116">
                  <c:v>1.4798373886199692E-2</c:v>
                </c:pt>
                <c:pt idx="117">
                  <c:v>1.7127331771131214E-2</c:v>
                </c:pt>
                <c:pt idx="118">
                  <c:v>1.7142435710104285E-2</c:v>
                </c:pt>
                <c:pt idx="119">
                  <c:v>1.8236717759594276E-2</c:v>
                </c:pt>
                <c:pt idx="120">
                  <c:v>1.5123351706495662E-2</c:v>
                </c:pt>
                <c:pt idx="121">
                  <c:v>1.3494526888039933E-2</c:v>
                </c:pt>
                <c:pt idx="122">
                  <c:v>1.1592051426555425E-2</c:v>
                </c:pt>
                <c:pt idx="123">
                  <c:v>9.6750889321738504E-3</c:v>
                </c:pt>
                <c:pt idx="124">
                  <c:v>9.4013814274750244E-3</c:v>
                </c:pt>
                <c:pt idx="125">
                  <c:v>9.5019898499397286E-3</c:v>
                </c:pt>
                <c:pt idx="126">
                  <c:v>9.5775393021166107E-3</c:v>
                </c:pt>
                <c:pt idx="127">
                  <c:v>9.1710099500673208E-3</c:v>
                </c:pt>
                <c:pt idx="128">
                  <c:v>8.1438704983631555E-3</c:v>
                </c:pt>
                <c:pt idx="129">
                  <c:v>6.027183550188016E-3</c:v>
                </c:pt>
                <c:pt idx="130">
                  <c:v>6.7205641104656089E-3</c:v>
                </c:pt>
                <c:pt idx="131">
                  <c:v>6.61894866466554E-3</c:v>
                </c:pt>
                <c:pt idx="132">
                  <c:v>9.8353374155270845E-3</c:v>
                </c:pt>
                <c:pt idx="133">
                  <c:v>1.1244455921460962E-2</c:v>
                </c:pt>
                <c:pt idx="134">
                  <c:v>1.2097851736773305E-2</c:v>
                </c:pt>
                <c:pt idx="135">
                  <c:v>1.3155392125784574E-2</c:v>
                </c:pt>
                <c:pt idx="136">
                  <c:v>1.4540961794335779E-2</c:v>
                </c:pt>
                <c:pt idx="137">
                  <c:v>1.5836776766096794E-2</c:v>
                </c:pt>
                <c:pt idx="138">
                  <c:v>1.7414834457429605E-2</c:v>
                </c:pt>
                <c:pt idx="139">
                  <c:v>1.9651571719433561E-2</c:v>
                </c:pt>
                <c:pt idx="140">
                  <c:v>1.9877227562006314E-2</c:v>
                </c:pt>
                <c:pt idx="141">
                  <c:v>2.1079204796465707E-2</c:v>
                </c:pt>
                <c:pt idx="142">
                  <c:v>2.1382045383954013E-2</c:v>
                </c:pt>
                <c:pt idx="143">
                  <c:v>2.2766626338585033E-2</c:v>
                </c:pt>
                <c:pt idx="144">
                  <c:v>2.2773481506083906E-2</c:v>
                </c:pt>
                <c:pt idx="145">
                  <c:v>2.1598204405657368E-2</c:v>
                </c:pt>
                <c:pt idx="146">
                  <c:v>2.2483374654291267E-2</c:v>
                </c:pt>
                <c:pt idx="147">
                  <c:v>2.3144278518015246E-2</c:v>
                </c:pt>
                <c:pt idx="148">
                  <c:v>2.2522582803613151E-2</c:v>
                </c:pt>
                <c:pt idx="149">
                  <c:v>2.192285611289865E-2</c:v>
                </c:pt>
                <c:pt idx="150">
                  <c:v>2.1099556873784554E-2</c:v>
                </c:pt>
                <c:pt idx="151">
                  <c:v>1.9352524993137443E-2</c:v>
                </c:pt>
                <c:pt idx="152">
                  <c:v>2.0082434834909194E-2</c:v>
                </c:pt>
                <c:pt idx="153">
                  <c:v>1.994649148366931E-2</c:v>
                </c:pt>
                <c:pt idx="154">
                  <c:v>1.9528512686261341E-2</c:v>
                </c:pt>
                <c:pt idx="155">
                  <c:v>1.8996943778720753E-2</c:v>
                </c:pt>
                <c:pt idx="156">
                  <c:v>1.909802217863147E-2</c:v>
                </c:pt>
                <c:pt idx="157">
                  <c:v>1.9887385214485544E-2</c:v>
                </c:pt>
                <c:pt idx="158">
                  <c:v>1.8890221377988264E-2</c:v>
                </c:pt>
                <c:pt idx="159">
                  <c:v>1.7155588562940926E-2</c:v>
                </c:pt>
                <c:pt idx="160">
                  <c:v>1.6455519491850853E-2</c:v>
                </c:pt>
                <c:pt idx="161">
                  <c:v>1.6230952474273065E-2</c:v>
                </c:pt>
                <c:pt idx="162">
                  <c:v>1.7002217680567016E-2</c:v>
                </c:pt>
                <c:pt idx="163">
                  <c:v>1.7821076909044352E-2</c:v>
                </c:pt>
                <c:pt idx="164">
                  <c:v>1.7519368418314467E-2</c:v>
                </c:pt>
                <c:pt idx="165">
                  <c:v>1.6868377311448125E-2</c:v>
                </c:pt>
                <c:pt idx="166">
                  <c:v>1.7416677473738797E-2</c:v>
                </c:pt>
                <c:pt idx="167">
                  <c:v>1.7408566188369799E-2</c:v>
                </c:pt>
                <c:pt idx="168">
                  <c:v>1.6070344358370396E-2</c:v>
                </c:pt>
                <c:pt idx="169">
                  <c:v>1.55480739049487E-2</c:v>
                </c:pt>
                <c:pt idx="170">
                  <c:v>1.6456609706435685E-2</c:v>
                </c:pt>
                <c:pt idx="171">
                  <c:v>1.8210555250137477E-2</c:v>
                </c:pt>
                <c:pt idx="172">
                  <c:v>1.945526961836249E-2</c:v>
                </c:pt>
                <c:pt idx="173">
                  <c:v>1.9228626526676645E-2</c:v>
                </c:pt>
                <c:pt idx="174">
                  <c:v>1.8449632290063273E-2</c:v>
                </c:pt>
                <c:pt idx="175">
                  <c:v>1.7363956028949832E-2</c:v>
                </c:pt>
                <c:pt idx="176">
                  <c:v>1.740945888368135E-2</c:v>
                </c:pt>
                <c:pt idx="177">
                  <c:v>1.8176323104362787E-2</c:v>
                </c:pt>
                <c:pt idx="178">
                  <c:v>1.7415947552462365E-2</c:v>
                </c:pt>
                <c:pt idx="179">
                  <c:v>1.6224195046636681E-2</c:v>
                </c:pt>
                <c:pt idx="180">
                  <c:v>1.6316255652417112E-2</c:v>
                </c:pt>
                <c:pt idx="181">
                  <c:v>1.6880834938713275E-2</c:v>
                </c:pt>
                <c:pt idx="182">
                  <c:v>1.7453777073428402E-2</c:v>
                </c:pt>
                <c:pt idx="183">
                  <c:v>1.8028278328946483E-2</c:v>
                </c:pt>
                <c:pt idx="184">
                  <c:v>1.7509440952473136E-2</c:v>
                </c:pt>
                <c:pt idx="185">
                  <c:v>1.7772676244654971E-2</c:v>
                </c:pt>
                <c:pt idx="186">
                  <c:v>1.8346312894897059E-2</c:v>
                </c:pt>
                <c:pt idx="187">
                  <c:v>1.8506323273421305E-2</c:v>
                </c:pt>
                <c:pt idx="188">
                  <c:v>1.8970961446650982E-2</c:v>
                </c:pt>
                <c:pt idx="189">
                  <c:v>1.9135335359608003E-2</c:v>
                </c:pt>
                <c:pt idx="190">
                  <c:v>1.9974275238246436E-2</c:v>
                </c:pt>
                <c:pt idx="191">
                  <c:v>2.0715072792840898E-2</c:v>
                </c:pt>
                <c:pt idx="192">
                  <c:v>2.1450225385824691E-2</c:v>
                </c:pt>
                <c:pt idx="193">
                  <c:v>2.2225738220941635E-2</c:v>
                </c:pt>
                <c:pt idx="194">
                  <c:v>2.1424269485576689E-2</c:v>
                </c:pt>
                <c:pt idx="195">
                  <c:v>2.1566547612141839E-2</c:v>
                </c:pt>
                <c:pt idx="196">
                  <c:v>2.2545595974976053E-2</c:v>
                </c:pt>
                <c:pt idx="197">
                  <c:v>2.2622116465067087E-2</c:v>
                </c:pt>
                <c:pt idx="198">
                  <c:v>2.1701399624842868E-2</c:v>
                </c:pt>
                <c:pt idx="199">
                  <c:v>2.3087345614186794E-2</c:v>
                </c:pt>
                <c:pt idx="200">
                  <c:v>2.2711206825691735E-2</c:v>
                </c:pt>
                <c:pt idx="201">
                  <c:v>2.2045551507991184E-2</c:v>
                </c:pt>
                <c:pt idx="202">
                  <c:v>2.1454219398053483E-2</c:v>
                </c:pt>
                <c:pt idx="203">
                  <c:v>2.1971236613002779E-2</c:v>
                </c:pt>
                <c:pt idx="204">
                  <c:v>2.250209222102019E-2</c:v>
                </c:pt>
                <c:pt idx="205">
                  <c:v>2.2353468290497332E-2</c:v>
                </c:pt>
                <c:pt idx="206">
                  <c:v>2.0458454819387253E-2</c:v>
                </c:pt>
                <c:pt idx="207">
                  <c:v>1.8965650108902485E-2</c:v>
                </c:pt>
                <c:pt idx="208">
                  <c:v>1.7370931912259219E-2</c:v>
                </c:pt>
                <c:pt idx="209">
                  <c:v>1.6991193342490173E-2</c:v>
                </c:pt>
                <c:pt idx="210">
                  <c:v>1.6769627444730061E-2</c:v>
                </c:pt>
                <c:pt idx="211">
                  <c:v>1.6552412618799365E-2</c:v>
                </c:pt>
                <c:pt idx="212">
                  <c:v>1.5953898457655855E-2</c:v>
                </c:pt>
                <c:pt idx="213">
                  <c:v>1.7596390813271204E-2</c:v>
                </c:pt>
                <c:pt idx="214">
                  <c:v>1.7376072726981245E-2</c:v>
                </c:pt>
                <c:pt idx="215">
                  <c:v>1.7701664532650475E-2</c:v>
                </c:pt>
                <c:pt idx="216">
                  <c:v>1.8385655595347848E-2</c:v>
                </c:pt>
                <c:pt idx="217">
                  <c:v>1.8207316392959392E-2</c:v>
                </c:pt>
                <c:pt idx="218">
                  <c:v>2.0657995409334346E-2</c:v>
                </c:pt>
                <c:pt idx="219">
                  <c:v>2.1398973836410914E-2</c:v>
                </c:pt>
                <c:pt idx="220">
                  <c:v>2.2753847989500073E-2</c:v>
                </c:pt>
                <c:pt idx="221">
                  <c:v>2.2653785958863311E-2</c:v>
                </c:pt>
                <c:pt idx="222">
                  <c:v>2.3267257971704661E-2</c:v>
                </c:pt>
                <c:pt idx="223">
                  <c:v>2.175144039440087E-2</c:v>
                </c:pt>
                <c:pt idx="224">
                  <c:v>2.2518709554926124E-2</c:v>
                </c:pt>
                <c:pt idx="225">
                  <c:v>2.1579640746905656E-2</c:v>
                </c:pt>
                <c:pt idx="226">
                  <c:v>2.2216881520471451E-2</c:v>
                </c:pt>
                <c:pt idx="227">
                  <c:v>2.1978108388639134E-2</c:v>
                </c:pt>
                <c:pt idx="228">
                  <c:v>2.1413561661021159E-2</c:v>
                </c:pt>
                <c:pt idx="229">
                  <c:v>2.0804639078444792E-2</c:v>
                </c:pt>
                <c:pt idx="230">
                  <c:v>2.0513180909545303E-2</c:v>
                </c:pt>
                <c:pt idx="231">
                  <c:v>2.0868812913333118E-2</c:v>
                </c:pt>
                <c:pt idx="232">
                  <c:v>2.0104918899790457E-2</c:v>
                </c:pt>
                <c:pt idx="233">
                  <c:v>2.13479174516117E-2</c:v>
                </c:pt>
                <c:pt idx="234">
                  <c:v>2.1884986503676478E-2</c:v>
                </c:pt>
                <c:pt idx="235">
                  <c:v>2.3667974018323479E-2</c:v>
                </c:pt>
                <c:pt idx="236">
                  <c:v>2.3531459739656976E-2</c:v>
                </c:pt>
                <c:pt idx="237">
                  <c:v>2.3251234570284562E-2</c:v>
                </c:pt>
                <c:pt idx="238">
                  <c:v>2.3148522865236859E-2</c:v>
                </c:pt>
                <c:pt idx="239">
                  <c:v>2.2344133510814254E-2</c:v>
                </c:pt>
                <c:pt idx="240">
                  <c:v>2.2584384379773906E-2</c:v>
                </c:pt>
                <c:pt idx="241">
                  <c:v>2.3757594342334883E-2</c:v>
                </c:pt>
                <c:pt idx="242">
                  <c:v>2.1172077648805167E-2</c:v>
                </c:pt>
                <c:pt idx="243">
                  <c:v>1.4555768481970346E-2</c:v>
                </c:pt>
                <c:pt idx="244">
                  <c:v>1.2522825088345835E-2</c:v>
                </c:pt>
                <c:pt idx="245">
                  <c:v>1.195307003365734E-2</c:v>
                </c:pt>
                <c:pt idx="246">
                  <c:v>1.5412291121898037E-2</c:v>
                </c:pt>
                <c:pt idx="247">
                  <c:v>1.7138963030268562E-2</c:v>
                </c:pt>
                <c:pt idx="248">
                  <c:v>1.7249459537091495E-2</c:v>
                </c:pt>
                <c:pt idx="249">
                  <c:v>1.6274304861160854E-2</c:v>
                </c:pt>
                <c:pt idx="250">
                  <c:v>1.6405423018823712E-2</c:v>
                </c:pt>
                <c:pt idx="251">
                  <c:v>1.5962851186489005E-2</c:v>
                </c:pt>
                <c:pt idx="252">
                  <c:v>1.3872936513298536E-2</c:v>
                </c:pt>
                <c:pt idx="253">
                  <c:v>1.2876147115316079E-2</c:v>
                </c:pt>
                <c:pt idx="254">
                  <c:v>1.6600728319021651E-2</c:v>
                </c:pt>
                <c:pt idx="255">
                  <c:v>2.971731302512301E-2</c:v>
                </c:pt>
                <c:pt idx="256">
                  <c:v>3.8060134183715656E-2</c:v>
                </c:pt>
                <c:pt idx="257">
                  <c:v>4.4474008598659097E-2</c:v>
                </c:pt>
                <c:pt idx="258">
                  <c:v>4.201800023920569E-2</c:v>
                </c:pt>
                <c:pt idx="259">
                  <c:v>3.9618554168434711E-2</c:v>
                </c:pt>
                <c:pt idx="260">
                  <c:v>4.0367524670074935E-2</c:v>
                </c:pt>
                <c:pt idx="261">
                  <c:v>4.5939583859326005E-2</c:v>
                </c:pt>
                <c:pt idx="262">
                  <c:v>4.9526343878791478E-2</c:v>
                </c:pt>
                <c:pt idx="263">
                  <c:v>5.4766208367903295E-2</c:v>
                </c:pt>
                <c:pt idx="264">
                  <c:v>6.0407827806037484E-2</c:v>
                </c:pt>
              </c:numCache>
            </c:numRef>
          </c:val>
          <c:smooth val="0"/>
          <c:extLst>
            <c:ext xmlns:c16="http://schemas.microsoft.com/office/drawing/2014/chart" uri="{C3380CC4-5D6E-409C-BE32-E72D297353CC}">
              <c16:uniqueId val="{00000001-DE0D-46C0-AF67-05058DF80D68}"/>
            </c:ext>
          </c:extLst>
        </c:ser>
        <c:ser>
          <c:idx val="1"/>
          <c:order val="1"/>
          <c:tx>
            <c:v>CPI: Headline</c:v>
          </c:tx>
          <c:spPr>
            <a:ln w="38100" cap="rnd">
              <a:solidFill>
                <a:schemeClr val="accent2"/>
              </a:solidFill>
              <a:round/>
            </a:ln>
            <a:effectLst/>
          </c:spPr>
          <c:marker>
            <c:symbol val="none"/>
          </c:marker>
          <c:cat>
            <c:numRef>
              <c:f>'US Inf., PolicyRate, Cons Sent.'!$AR$4:$AR$268</c:f>
              <c:numCache>
                <c:formatCode>mm/dd/yyyy</c:formatCode>
                <c:ptCount val="26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numCache>
            </c:numRef>
          </c:cat>
          <c:val>
            <c:numRef>
              <c:f>'US Inf., PolicyRate, Cons Sent.'!$AT$4:$AT$268</c:f>
              <c:numCache>
                <c:formatCode>0.00%</c:formatCode>
                <c:ptCount val="265"/>
                <c:pt idx="0">
                  <c:v>2.792956891317561E-2</c:v>
                </c:pt>
                <c:pt idx="1">
                  <c:v>3.2179720704310938E-2</c:v>
                </c:pt>
                <c:pt idx="2">
                  <c:v>3.7621359223300899E-2</c:v>
                </c:pt>
                <c:pt idx="3">
                  <c:v>3.013863773357444E-2</c:v>
                </c:pt>
                <c:pt idx="4">
                  <c:v>3.132530120481921E-2</c:v>
                </c:pt>
                <c:pt idx="5">
                  <c:v>3.7349397590361377E-2</c:v>
                </c:pt>
                <c:pt idx="6">
                  <c:v>3.5992801439712063E-2</c:v>
                </c:pt>
                <c:pt idx="7">
                  <c:v>3.3512866546977826E-2</c:v>
                </c:pt>
                <c:pt idx="8">
                  <c:v>3.4564958283670934E-2</c:v>
                </c:pt>
                <c:pt idx="9">
                  <c:v>3.4503271861986984E-2</c:v>
                </c:pt>
                <c:pt idx="10">
                  <c:v>3.4441805225653106E-2</c:v>
                </c:pt>
                <c:pt idx="11">
                  <c:v>3.4360189573459612E-2</c:v>
                </c:pt>
                <c:pt idx="12">
                  <c:v>3.7212049616066049E-2</c:v>
                </c:pt>
                <c:pt idx="13">
                  <c:v>3.5294117647058823E-2</c:v>
                </c:pt>
                <c:pt idx="14">
                  <c:v>2.982456140350874E-2</c:v>
                </c:pt>
                <c:pt idx="15">
                  <c:v>3.2182562902282039E-2</c:v>
                </c:pt>
                <c:pt idx="16">
                  <c:v>3.5630841121495463E-2</c:v>
                </c:pt>
                <c:pt idx="17">
                  <c:v>3.1939605110336819E-2</c:v>
                </c:pt>
                <c:pt idx="18">
                  <c:v>2.7214823393167442E-2</c:v>
                </c:pt>
                <c:pt idx="19">
                  <c:v>2.7214823393167442E-2</c:v>
                </c:pt>
                <c:pt idx="20">
                  <c:v>2.5921658986175117E-2</c:v>
                </c:pt>
                <c:pt idx="21">
                  <c:v>2.1276595744680785E-2</c:v>
                </c:pt>
                <c:pt idx="22">
                  <c:v>1.8943742824339905E-2</c:v>
                </c:pt>
                <c:pt idx="23">
                  <c:v>1.6036655211913008E-2</c:v>
                </c:pt>
                <c:pt idx="24">
                  <c:v>1.1958997722095639E-2</c:v>
                </c:pt>
                <c:pt idx="25">
                  <c:v>1.1363636363636364E-2</c:v>
                </c:pt>
                <c:pt idx="26">
                  <c:v>1.3628620102214684E-2</c:v>
                </c:pt>
                <c:pt idx="27">
                  <c:v>1.6439909297052187E-2</c:v>
                </c:pt>
                <c:pt idx="28">
                  <c:v>1.240834743372808E-2</c:v>
                </c:pt>
                <c:pt idx="29">
                  <c:v>1.0692177827799696E-2</c:v>
                </c:pt>
                <c:pt idx="30">
                  <c:v>1.4656144306651603E-2</c:v>
                </c:pt>
                <c:pt idx="31">
                  <c:v>1.74746335963923E-2</c:v>
                </c:pt>
                <c:pt idx="32">
                  <c:v>1.5160022459292629E-2</c:v>
                </c:pt>
                <c:pt idx="33">
                  <c:v>2.027027027027024E-2</c:v>
                </c:pt>
                <c:pt idx="34">
                  <c:v>2.2535211267605635E-2</c:v>
                </c:pt>
                <c:pt idx="35">
                  <c:v>2.4802705749718181E-2</c:v>
                </c:pt>
                <c:pt idx="36">
                  <c:v>2.7574563871693901E-2</c:v>
                </c:pt>
                <c:pt idx="37">
                  <c:v>3.1460674157303338E-2</c:v>
                </c:pt>
                <c:pt idx="38">
                  <c:v>3.0252100840336166E-2</c:v>
                </c:pt>
                <c:pt idx="39">
                  <c:v>2.1751254880089107E-2</c:v>
                </c:pt>
                <c:pt idx="40">
                  <c:v>1.8941504178273012E-2</c:v>
                </c:pt>
                <c:pt idx="41">
                  <c:v>1.9487750556792874E-2</c:v>
                </c:pt>
                <c:pt idx="42">
                  <c:v>2.0555555555555494E-2</c:v>
                </c:pt>
                <c:pt idx="43">
                  <c:v>2.2160664819944598E-2</c:v>
                </c:pt>
                <c:pt idx="44">
                  <c:v>2.378318584070787E-2</c:v>
                </c:pt>
                <c:pt idx="45">
                  <c:v>2.0419426048565215E-2</c:v>
                </c:pt>
                <c:pt idx="46">
                  <c:v>1.928374655647383E-2</c:v>
                </c:pt>
                <c:pt idx="47">
                  <c:v>2.0352035203520288E-2</c:v>
                </c:pt>
                <c:pt idx="48">
                  <c:v>2.0262869660460116E-2</c:v>
                </c:pt>
                <c:pt idx="49">
                  <c:v>1.6884531590413913E-2</c:v>
                </c:pt>
                <c:pt idx="50">
                  <c:v>1.7400761283306081E-2</c:v>
                </c:pt>
                <c:pt idx="51">
                  <c:v>2.2925764192139833E-2</c:v>
                </c:pt>
                <c:pt idx="52">
                  <c:v>2.8977583378895479E-2</c:v>
                </c:pt>
                <c:pt idx="53">
                  <c:v>3.1676679410158448E-2</c:v>
                </c:pt>
                <c:pt idx="54">
                  <c:v>2.9395753946652184E-2</c:v>
                </c:pt>
                <c:pt idx="55">
                  <c:v>2.5474254742547362E-2</c:v>
                </c:pt>
                <c:pt idx="56">
                  <c:v>2.5391680172879617E-2</c:v>
                </c:pt>
                <c:pt idx="57">
                  <c:v>3.190914007571663E-2</c:v>
                </c:pt>
                <c:pt idx="58">
                  <c:v>3.6216216216216152E-2</c:v>
                </c:pt>
                <c:pt idx="59">
                  <c:v>3.3423180592991854E-2</c:v>
                </c:pt>
                <c:pt idx="60">
                  <c:v>2.8448738593666038E-2</c:v>
                </c:pt>
                <c:pt idx="61">
                  <c:v>3.0530262453133464E-2</c:v>
                </c:pt>
                <c:pt idx="62">
                  <c:v>3.2068412613575632E-2</c:v>
                </c:pt>
                <c:pt idx="63">
                  <c:v>3.3617929562433209E-2</c:v>
                </c:pt>
                <c:pt idx="64">
                  <c:v>2.8692879914984093E-2</c:v>
                </c:pt>
                <c:pt idx="65">
                  <c:v>2.5410269984118491E-2</c:v>
                </c:pt>
                <c:pt idx="66">
                  <c:v>3.0671602326811272E-2</c:v>
                </c:pt>
                <c:pt idx="67">
                  <c:v>3.6469344608879524E-2</c:v>
                </c:pt>
                <c:pt idx="68">
                  <c:v>4.7418335089567963E-2</c:v>
                </c:pt>
                <c:pt idx="69">
                  <c:v>4.3501048218029255E-2</c:v>
                </c:pt>
                <c:pt idx="70">
                  <c:v>3.3385498174230602E-2</c:v>
                </c:pt>
                <c:pt idx="71">
                  <c:v>3.3385498174230602E-2</c:v>
                </c:pt>
                <c:pt idx="72">
                  <c:v>4.0187891440501132E-2</c:v>
                </c:pt>
                <c:pt idx="73">
                  <c:v>3.6382536382536385E-2</c:v>
                </c:pt>
                <c:pt idx="74">
                  <c:v>3.4179181771103025E-2</c:v>
                </c:pt>
                <c:pt idx="75">
                  <c:v>3.6138358286009295E-2</c:v>
                </c:pt>
                <c:pt idx="76">
                  <c:v>3.9772727272727362E-2</c:v>
                </c:pt>
                <c:pt idx="77">
                  <c:v>4.1817243159525161E-2</c:v>
                </c:pt>
                <c:pt idx="78">
                  <c:v>4.1046690610569522E-2</c:v>
                </c:pt>
                <c:pt idx="79">
                  <c:v>3.9265680775114824E-2</c:v>
                </c:pt>
                <c:pt idx="80">
                  <c:v>2.0120724346076459E-2</c:v>
                </c:pt>
                <c:pt idx="81">
                  <c:v>1.4063284781516883E-2</c:v>
                </c:pt>
                <c:pt idx="82">
                  <c:v>1.9687026754164592E-2</c:v>
                </c:pt>
                <c:pt idx="83">
                  <c:v>2.523977788995457E-2</c:v>
                </c:pt>
                <c:pt idx="84">
                  <c:v>2.0757651781234322E-2</c:v>
                </c:pt>
                <c:pt idx="85">
                  <c:v>2.4202607823470376E-2</c:v>
                </c:pt>
                <c:pt idx="86">
                  <c:v>2.7981972959439272E-2</c:v>
                </c:pt>
                <c:pt idx="87">
                  <c:v>2.5929247633283546E-2</c:v>
                </c:pt>
                <c:pt idx="88">
                  <c:v>2.70988574267262E-2</c:v>
                </c:pt>
                <c:pt idx="89">
                  <c:v>2.6927651139742305E-2</c:v>
                </c:pt>
                <c:pt idx="90">
                  <c:v>2.3178905864958122E-2</c:v>
                </c:pt>
                <c:pt idx="91">
                  <c:v>1.8974484789008782E-2</c:v>
                </c:pt>
                <c:pt idx="92">
                  <c:v>2.8338264299802688E-2</c:v>
                </c:pt>
                <c:pt idx="93">
                  <c:v>3.610698365527485E-2</c:v>
                </c:pt>
                <c:pt idx="94">
                  <c:v>4.3732673267326751E-2</c:v>
                </c:pt>
                <c:pt idx="95">
                  <c:v>4.1088133924175277E-2</c:v>
                </c:pt>
                <c:pt idx="96">
                  <c:v>4.2946956551659698E-2</c:v>
                </c:pt>
                <c:pt idx="97">
                  <c:v>4.1429592706119754E-2</c:v>
                </c:pt>
                <c:pt idx="98">
                  <c:v>3.9749035501344433E-2</c:v>
                </c:pt>
                <c:pt idx="99">
                  <c:v>3.903760975988816E-2</c:v>
                </c:pt>
                <c:pt idx="100">
                  <c:v>4.0884138231239889E-2</c:v>
                </c:pt>
                <c:pt idx="101">
                  <c:v>4.9359661059478581E-2</c:v>
                </c:pt>
                <c:pt idx="102">
                  <c:v>5.4975120783418263E-2</c:v>
                </c:pt>
                <c:pt idx="103">
                  <c:v>5.308017162091231E-2</c:v>
                </c:pt>
                <c:pt idx="104">
                  <c:v>4.9533198751360669E-2</c:v>
                </c:pt>
                <c:pt idx="105">
                  <c:v>3.7310578899565024E-2</c:v>
                </c:pt>
                <c:pt idx="106">
                  <c:v>1.0999174706166882E-2</c:v>
                </c:pt>
                <c:pt idx="107">
                  <c:v>-2.2228002553854217E-4</c:v>
                </c:pt>
                <c:pt idx="108">
                  <c:v>-1.1358601902212988E-3</c:v>
                </c:pt>
                <c:pt idx="109">
                  <c:v>8.4631406715035155E-5</c:v>
                </c:pt>
                <c:pt idx="110">
                  <c:v>-4.4647876766238286E-3</c:v>
                </c:pt>
                <c:pt idx="111">
                  <c:v>-5.7632442437670212E-3</c:v>
                </c:pt>
                <c:pt idx="112">
                  <c:v>-1.0157614958551759E-2</c:v>
                </c:pt>
                <c:pt idx="113">
                  <c:v>-1.229174618210915E-2</c:v>
                </c:pt>
                <c:pt idx="114">
                  <c:v>-1.9587610037622785E-2</c:v>
                </c:pt>
                <c:pt idx="115">
                  <c:v>-1.4838355663267661E-2</c:v>
                </c:pt>
                <c:pt idx="116">
                  <c:v>-1.3779428628864701E-2</c:v>
                </c:pt>
                <c:pt idx="117">
                  <c:v>-2.2396829420033566E-3</c:v>
                </c:pt>
                <c:pt idx="118">
                  <c:v>1.9145871744709282E-2</c:v>
                </c:pt>
                <c:pt idx="119">
                  <c:v>2.8141231232083615E-2</c:v>
                </c:pt>
                <c:pt idx="120">
                  <c:v>2.6211113889767081E-2</c:v>
                </c:pt>
                <c:pt idx="121">
                  <c:v>2.1513363578665255E-2</c:v>
                </c:pt>
                <c:pt idx="122">
                  <c:v>2.2861714393279862E-2</c:v>
                </c:pt>
                <c:pt idx="123">
                  <c:v>2.2067707525304469E-2</c:v>
                </c:pt>
                <c:pt idx="124">
                  <c:v>2.0035489292185786E-2</c:v>
                </c:pt>
                <c:pt idx="125">
                  <c:v>1.1215605940686347E-2</c:v>
                </c:pt>
                <c:pt idx="126">
                  <c:v>1.3407784804820985E-2</c:v>
                </c:pt>
                <c:pt idx="127">
                  <c:v>1.1501775395112481E-2</c:v>
                </c:pt>
                <c:pt idx="128">
                  <c:v>1.1183122472331806E-2</c:v>
                </c:pt>
                <c:pt idx="129">
                  <c:v>1.166695148931458E-2</c:v>
                </c:pt>
                <c:pt idx="130">
                  <c:v>1.0845447766003454E-2</c:v>
                </c:pt>
                <c:pt idx="131">
                  <c:v>1.4377930222179279E-2</c:v>
                </c:pt>
                <c:pt idx="132">
                  <c:v>1.700783491502985E-2</c:v>
                </c:pt>
                <c:pt idx="133">
                  <c:v>2.1248981733331448E-2</c:v>
                </c:pt>
                <c:pt idx="134">
                  <c:v>2.6192415103541169E-2</c:v>
                </c:pt>
                <c:pt idx="135">
                  <c:v>3.0772344447868697E-2</c:v>
                </c:pt>
                <c:pt idx="136">
                  <c:v>3.4589718808965067E-2</c:v>
                </c:pt>
                <c:pt idx="137">
                  <c:v>3.5023181506360523E-2</c:v>
                </c:pt>
                <c:pt idx="138">
                  <c:v>3.5798809769996193E-2</c:v>
                </c:pt>
                <c:pt idx="139">
                  <c:v>3.754996030708091E-2</c:v>
                </c:pt>
                <c:pt idx="140">
                  <c:v>3.8126216928186935E-2</c:v>
                </c:pt>
                <c:pt idx="141">
                  <c:v>3.522268130664051E-2</c:v>
                </c:pt>
                <c:pt idx="142">
                  <c:v>3.451432214581724E-2</c:v>
                </c:pt>
                <c:pt idx="143">
                  <c:v>3.062066838419393E-2</c:v>
                </c:pt>
                <c:pt idx="144">
                  <c:v>3.0087663379855058E-2</c:v>
                </c:pt>
                <c:pt idx="145">
                  <c:v>2.8981784423473902E-2</c:v>
                </c:pt>
                <c:pt idx="146">
                  <c:v>2.5828752813321001E-2</c:v>
                </c:pt>
                <c:pt idx="147">
                  <c:v>2.273163374134856E-2</c:v>
                </c:pt>
                <c:pt idx="148">
                  <c:v>1.7379429374660738E-2</c:v>
                </c:pt>
                <c:pt idx="149">
                  <c:v>1.6538704482976386E-2</c:v>
                </c:pt>
                <c:pt idx="150">
                  <c:v>1.4175114798464887E-2</c:v>
                </c:pt>
                <c:pt idx="151">
                  <c:v>1.6859349154821242E-2</c:v>
                </c:pt>
                <c:pt idx="152">
                  <c:v>1.9497168982819623E-2</c:v>
                </c:pt>
                <c:pt idx="153">
                  <c:v>2.1556780595369373E-2</c:v>
                </c:pt>
                <c:pt idx="154">
                  <c:v>1.7960197033926213E-2</c:v>
                </c:pt>
                <c:pt idx="155">
                  <c:v>1.7595049796895516E-2</c:v>
                </c:pt>
                <c:pt idx="156">
                  <c:v>1.6840617620982913E-2</c:v>
                </c:pt>
                <c:pt idx="157">
                  <c:v>2.018140490257481E-2</c:v>
                </c:pt>
                <c:pt idx="158">
                  <c:v>1.518747241124626E-2</c:v>
                </c:pt>
                <c:pt idx="159">
                  <c:v>1.1388080475768631E-2</c:v>
                </c:pt>
                <c:pt idx="160">
                  <c:v>1.3903888279197103E-2</c:v>
                </c:pt>
                <c:pt idx="161">
                  <c:v>1.7157935271568815E-2</c:v>
                </c:pt>
                <c:pt idx="162">
                  <c:v>1.8854718054158108E-2</c:v>
                </c:pt>
                <c:pt idx="163">
                  <c:v>1.5388094886002759E-2</c:v>
                </c:pt>
                <c:pt idx="164">
                  <c:v>1.0947341081748047E-2</c:v>
                </c:pt>
                <c:pt idx="165">
                  <c:v>8.7679914349113961E-3</c:v>
                </c:pt>
                <c:pt idx="166">
                  <c:v>1.2328701961954427E-2</c:v>
                </c:pt>
                <c:pt idx="167">
                  <c:v>1.5128383667573405E-2</c:v>
                </c:pt>
                <c:pt idx="168">
                  <c:v>1.5577587955749157E-2</c:v>
                </c:pt>
                <c:pt idx="169">
                  <c:v>1.1204746347724857E-2</c:v>
                </c:pt>
                <c:pt idx="170">
                  <c:v>1.6126949139408049E-2</c:v>
                </c:pt>
                <c:pt idx="171">
                  <c:v>2.0151253036061693E-2</c:v>
                </c:pt>
                <c:pt idx="172">
                  <c:v>2.1669476870798194E-2</c:v>
                </c:pt>
                <c:pt idx="173">
                  <c:v>2.0589816945944209E-2</c:v>
                </c:pt>
                <c:pt idx="174">
                  <c:v>1.9742378703306074E-2</c:v>
                </c:pt>
                <c:pt idx="175">
                  <c:v>1.7150983482969034E-2</c:v>
                </c:pt>
                <c:pt idx="176">
                  <c:v>1.6840509711232111E-2</c:v>
                </c:pt>
                <c:pt idx="177">
                  <c:v>1.609541702151332E-2</c:v>
                </c:pt>
                <c:pt idx="178">
                  <c:v>1.2315249893208072E-2</c:v>
                </c:pt>
                <c:pt idx="179">
                  <c:v>6.5312139196231044E-3</c:v>
                </c:pt>
                <c:pt idx="180">
                  <c:v>-2.29930978205432E-3</c:v>
                </c:pt>
                <c:pt idx="181">
                  <c:v>-8.7031462935203627E-4</c:v>
                </c:pt>
                <c:pt idx="182">
                  <c:v>-2.2031284423878735E-4</c:v>
                </c:pt>
                <c:pt idx="183">
                  <c:v>-1.040309893939057E-3</c:v>
                </c:pt>
                <c:pt idx="184">
                  <c:v>3.5033218244286379E-4</c:v>
                </c:pt>
                <c:pt idx="185">
                  <c:v>1.7957180975505568E-3</c:v>
                </c:pt>
                <c:pt idx="186">
                  <c:v>2.2568611104093568E-3</c:v>
                </c:pt>
                <c:pt idx="187">
                  <c:v>2.4130379853448121E-3</c:v>
                </c:pt>
                <c:pt idx="188">
                  <c:v>8.8429616341736603E-5</c:v>
                </c:pt>
                <c:pt idx="189">
                  <c:v>1.2761656067051227E-3</c:v>
                </c:pt>
                <c:pt idx="190">
                  <c:v>4.3631821691850967E-3</c:v>
                </c:pt>
                <c:pt idx="191">
                  <c:v>6.3872475153648901E-3</c:v>
                </c:pt>
                <c:pt idx="192">
                  <c:v>1.2375025026943784E-2</c:v>
                </c:pt>
                <c:pt idx="193">
                  <c:v>8.4727757901267072E-3</c:v>
                </c:pt>
                <c:pt idx="194">
                  <c:v>8.9161609655219742E-3</c:v>
                </c:pt>
                <c:pt idx="195">
                  <c:v>1.1726257503534733E-2</c:v>
                </c:pt>
                <c:pt idx="196">
                  <c:v>1.0784764621246253E-2</c:v>
                </c:pt>
                <c:pt idx="197">
                  <c:v>1.0792865347959445E-2</c:v>
                </c:pt>
                <c:pt idx="198">
                  <c:v>8.6836334305183602E-3</c:v>
                </c:pt>
                <c:pt idx="199">
                  <c:v>1.0553158595656907E-2</c:v>
                </c:pt>
                <c:pt idx="200">
                  <c:v>1.5486446201652213E-2</c:v>
                </c:pt>
                <c:pt idx="201">
                  <c:v>1.685924966243647E-2</c:v>
                </c:pt>
                <c:pt idx="202">
                  <c:v>1.6843334719788983E-2</c:v>
                </c:pt>
                <c:pt idx="203">
                  <c:v>2.0507989115119824E-2</c:v>
                </c:pt>
                <c:pt idx="204">
                  <c:v>2.510393348257119E-2</c:v>
                </c:pt>
                <c:pt idx="205">
                  <c:v>2.810361681329418E-2</c:v>
                </c:pt>
                <c:pt idx="206">
                  <c:v>2.4411962365591327E-2</c:v>
                </c:pt>
                <c:pt idx="207">
                  <c:v>2.176223471915387E-2</c:v>
                </c:pt>
                <c:pt idx="208">
                  <c:v>1.8563431667619826E-2</c:v>
                </c:pt>
                <c:pt idx="209">
                  <c:v>1.6405658099591221E-2</c:v>
                </c:pt>
                <c:pt idx="210">
                  <c:v>1.7251073506565968E-2</c:v>
                </c:pt>
                <c:pt idx="211">
                  <c:v>1.9281215572969738E-2</c:v>
                </c:pt>
                <c:pt idx="212">
                  <c:v>2.1805652303711873E-2</c:v>
                </c:pt>
                <c:pt idx="213">
                  <c:v>2.0207577531324808E-2</c:v>
                </c:pt>
                <c:pt idx="214">
                  <c:v>2.1724938642955636E-2</c:v>
                </c:pt>
                <c:pt idx="215">
                  <c:v>2.1299307195522556E-2</c:v>
                </c:pt>
                <c:pt idx="216">
                  <c:v>2.103703338833748E-2</c:v>
                </c:pt>
                <c:pt idx="217">
                  <c:v>2.2265845921821566E-2</c:v>
                </c:pt>
                <c:pt idx="218">
                  <c:v>2.3325898348449284E-2</c:v>
                </c:pt>
                <c:pt idx="219">
                  <c:v>2.4378258181028834E-2</c:v>
                </c:pt>
                <c:pt idx="220">
                  <c:v>2.7765938263307182E-2</c:v>
                </c:pt>
                <c:pt idx="221">
                  <c:v>2.8485069400359529E-2</c:v>
                </c:pt>
                <c:pt idx="222">
                  <c:v>2.8987524719234586E-2</c:v>
                </c:pt>
                <c:pt idx="223">
                  <c:v>2.6779996981846223E-2</c:v>
                </c:pt>
                <c:pt idx="224">
                  <c:v>2.3551849372045373E-2</c:v>
                </c:pt>
                <c:pt idx="225">
                  <c:v>2.528524973036091E-2</c:v>
                </c:pt>
                <c:pt idx="226">
                  <c:v>2.1728053574028319E-2</c:v>
                </c:pt>
                <c:pt idx="227">
                  <c:v>1.9152155929057044E-2</c:v>
                </c:pt>
                <c:pt idx="228">
                  <c:v>1.4983336214486455E-2</c:v>
                </c:pt>
                <c:pt idx="229">
                  <c:v>1.4817249908795328E-2</c:v>
                </c:pt>
                <c:pt idx="230">
                  <c:v>1.8799507975366746E-2</c:v>
                </c:pt>
                <c:pt idx="231">
                  <c:v>2.0056287128317161E-2</c:v>
                </c:pt>
                <c:pt idx="232">
                  <c:v>1.8127514664305993E-2</c:v>
                </c:pt>
                <c:pt idx="233">
                  <c:v>1.6896439124236395E-2</c:v>
                </c:pt>
                <c:pt idx="234">
                  <c:v>1.8211624085340369E-2</c:v>
                </c:pt>
                <c:pt idx="235">
                  <c:v>1.759689214257049E-2</c:v>
                </c:pt>
                <c:pt idx="236">
                  <c:v>1.7273300322313358E-2</c:v>
                </c:pt>
                <c:pt idx="237">
                  <c:v>1.7570848921546187E-2</c:v>
                </c:pt>
                <c:pt idx="238">
                  <c:v>2.0308164824247892E-2</c:v>
                </c:pt>
                <c:pt idx="239">
                  <c:v>2.2617213948865733E-2</c:v>
                </c:pt>
                <c:pt idx="240">
                  <c:v>2.4604903552897444E-2</c:v>
                </c:pt>
                <c:pt idx="241">
                  <c:v>2.3197108262389691E-2</c:v>
                </c:pt>
                <c:pt idx="242">
                  <c:v>1.5306383296693021E-2</c:v>
                </c:pt>
                <c:pt idx="243">
                  <c:v>3.6486481190454068E-3</c:v>
                </c:pt>
                <c:pt idx="244">
                  <c:v>2.4243611083912655E-3</c:v>
                </c:pt>
                <c:pt idx="245">
                  <c:v>7.2681419637297571E-3</c:v>
                </c:pt>
                <c:pt idx="246">
                  <c:v>1.0328253223915595E-2</c:v>
                </c:pt>
                <c:pt idx="247">
                  <c:v>1.3275873510318999E-2</c:v>
                </c:pt>
                <c:pt idx="248">
                  <c:v>1.4006453724921644E-2</c:v>
                </c:pt>
                <c:pt idx="249">
                  <c:v>1.1841977419793507E-2</c:v>
                </c:pt>
                <c:pt idx="250">
                  <c:v>1.1377566062035441E-2</c:v>
                </c:pt>
                <c:pt idx="251">
                  <c:v>1.2781544394667626E-2</c:v>
                </c:pt>
                <c:pt idx="252">
                  <c:v>1.3599709295582886E-2</c:v>
                </c:pt>
                <c:pt idx="253">
                  <c:v>1.6752442984166446E-2</c:v>
                </c:pt>
                <c:pt idx="254">
                  <c:v>2.6583773943020934E-2</c:v>
                </c:pt>
                <c:pt idx="255">
                  <c:v>4.1519910657805262E-2</c:v>
                </c:pt>
                <c:pt idx="256">
                  <c:v>4.9444409714625083E-2</c:v>
                </c:pt>
                <c:pt idx="257">
                  <c:v>5.3410155627349673E-2</c:v>
                </c:pt>
                <c:pt idx="258">
                  <c:v>5.2761049419245615E-2</c:v>
                </c:pt>
                <c:pt idx="259">
                  <c:v>5.2053316896525162E-2</c:v>
                </c:pt>
                <c:pt idx="260">
                  <c:v>5.389907375379531E-2</c:v>
                </c:pt>
                <c:pt idx="261">
                  <c:v>6.2369407571288109E-2</c:v>
                </c:pt>
                <c:pt idx="262">
                  <c:v>6.8283720912392931E-2</c:v>
                </c:pt>
                <c:pt idx="263">
                  <c:v>7.0965423376305431E-2</c:v>
                </c:pt>
                <c:pt idx="264">
                  <c:v>7.5259344012204438E-2</c:v>
                </c:pt>
              </c:numCache>
            </c:numRef>
          </c:val>
          <c:smooth val="0"/>
          <c:extLst>
            <c:ext xmlns:c16="http://schemas.microsoft.com/office/drawing/2014/chart" uri="{C3380CC4-5D6E-409C-BE32-E72D297353CC}">
              <c16:uniqueId val="{00000002-DE0D-46C0-AF67-05058DF80D68}"/>
            </c:ext>
          </c:extLst>
        </c:ser>
        <c:ser>
          <c:idx val="2"/>
          <c:order val="2"/>
          <c:tx>
            <c:v>PPI: Final Demand</c:v>
          </c:tx>
          <c:spPr>
            <a:ln w="38100" cap="rnd">
              <a:solidFill>
                <a:schemeClr val="accent4">
                  <a:lumMod val="75000"/>
                  <a:lumOff val="25000"/>
                </a:schemeClr>
              </a:solidFill>
              <a:round/>
            </a:ln>
            <a:effectLst/>
          </c:spPr>
          <c:marker>
            <c:symbol val="none"/>
          </c:marker>
          <c:cat>
            <c:numRef>
              <c:f>'US Inf., PolicyRate, Cons Sent.'!$AR$4:$AR$268</c:f>
              <c:numCache>
                <c:formatCode>mm/dd/yyyy</c:formatCode>
                <c:ptCount val="26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numCache>
            </c:numRef>
          </c:cat>
          <c:val>
            <c:numRef>
              <c:f>'US Inf., PolicyRate, Cons Sent.'!$AU$4:$AU$268</c:f>
              <c:numCache>
                <c:formatCode>General</c:formatCode>
                <c:ptCount val="265"/>
                <c:pt idx="130" formatCode="0.00%">
                  <c:v>2.5948103792415113E-2</c:v>
                </c:pt>
                <c:pt idx="131" formatCode="0.00%">
                  <c:v>2.7916251246261188E-2</c:v>
                </c:pt>
                <c:pt idx="132" formatCode="0.00%">
                  <c:v>2.4703557312252964E-2</c:v>
                </c:pt>
                <c:pt idx="133" formatCode="0.00%">
                  <c:v>3.2673267326732647E-2</c:v>
                </c:pt>
                <c:pt idx="134" formatCode="0.00%">
                  <c:v>3.8575667655786405E-2</c:v>
                </c:pt>
                <c:pt idx="135" formatCode="0.00%">
                  <c:v>4.0433925049309608E-2</c:v>
                </c:pt>
                <c:pt idx="136" formatCode="0.00%">
                  <c:v>4.1338582677165385E-2</c:v>
                </c:pt>
                <c:pt idx="137" formatCode="0.00%">
                  <c:v>4.4378698224852069E-2</c:v>
                </c:pt>
                <c:pt idx="138" formatCode="0.00%">
                  <c:v>4.429133858267717E-2</c:v>
                </c:pt>
                <c:pt idx="139" formatCode="0.00%">
                  <c:v>4.4204322200392929E-2</c:v>
                </c:pt>
                <c:pt idx="140" formatCode="0.00%">
                  <c:v>4.5053868756121537E-2</c:v>
                </c:pt>
                <c:pt idx="141" formatCode="0.00%">
                  <c:v>3.7073170731707288E-2</c:v>
                </c:pt>
                <c:pt idx="142" formatCode="0.00%">
                  <c:v>3.6964980544747054E-2</c:v>
                </c:pt>
                <c:pt idx="143" formatCode="0.00%">
                  <c:v>3.2977691561590743E-2</c:v>
                </c:pt>
                <c:pt idx="144" formatCode="0.00%">
                  <c:v>3.0858244937319215E-2</c:v>
                </c:pt>
                <c:pt idx="145" formatCode="0.00%">
                  <c:v>2.7804410354745981E-2</c:v>
                </c:pt>
                <c:pt idx="146" formatCode="0.00%">
                  <c:v>2.2857142857142913E-2</c:v>
                </c:pt>
                <c:pt idx="147" formatCode="0.00%">
                  <c:v>2.0853080568720407E-2</c:v>
                </c:pt>
                <c:pt idx="148" formatCode="0.00%">
                  <c:v>1.7013232514177669E-2</c:v>
                </c:pt>
                <c:pt idx="149" formatCode="0.00%">
                  <c:v>1.3220018885741184E-2</c:v>
                </c:pt>
                <c:pt idx="150" formatCode="0.00%">
                  <c:v>1.0367577756833257E-2</c:v>
                </c:pt>
                <c:pt idx="151" formatCode="0.00%">
                  <c:v>1.1288805268109152E-2</c:v>
                </c:pt>
                <c:pt idx="152" formatCode="0.00%">
                  <c:v>1.4058106841611996E-2</c:v>
                </c:pt>
                <c:pt idx="153" formatCode="0.00%">
                  <c:v>1.8814675446848544E-2</c:v>
                </c:pt>
                <c:pt idx="154" formatCode="0.00%">
                  <c:v>1.6885553470919433E-2</c:v>
                </c:pt>
                <c:pt idx="155" formatCode="0.00%">
                  <c:v>1.7840375586854515E-2</c:v>
                </c:pt>
                <c:pt idx="156" formatCode="0.00%">
                  <c:v>1.6838166510757691E-2</c:v>
                </c:pt>
                <c:pt idx="157" formatCode="0.00%">
                  <c:v>1.5858208955223906E-2</c:v>
                </c:pt>
                <c:pt idx="158" formatCode="0.00%">
                  <c:v>1.3966480446927373E-2</c:v>
                </c:pt>
                <c:pt idx="159" formatCode="0.00%">
                  <c:v>9.285051067780872E-3</c:v>
                </c:pt>
                <c:pt idx="160" formatCode="0.00%">
                  <c:v>9.2936802973977699E-3</c:v>
                </c:pt>
                <c:pt idx="161" formatCode="0.00%">
                  <c:v>1.584342963653311E-2</c:v>
                </c:pt>
                <c:pt idx="162" formatCode="0.00%">
                  <c:v>1.8656716417910446E-2</c:v>
                </c:pt>
                <c:pt idx="163" formatCode="0.00%">
                  <c:v>1.6744186046511601E-2</c:v>
                </c:pt>
                <c:pt idx="164" formatCode="0.00%">
                  <c:v>1.0166358595194032E-2</c:v>
                </c:pt>
                <c:pt idx="165" formatCode="0.00%">
                  <c:v>1.1080332409972325E-2</c:v>
                </c:pt>
                <c:pt idx="166" formatCode="0.00%">
                  <c:v>1.1992619926199235E-2</c:v>
                </c:pt>
                <c:pt idx="167" formatCode="0.00%">
                  <c:v>1.2915129151291433E-2</c:v>
                </c:pt>
                <c:pt idx="168" formatCode="0.00%">
                  <c:v>1.2879484820607096E-2</c:v>
                </c:pt>
                <c:pt idx="169" formatCode="0.00%">
                  <c:v>1.2855831037649141E-2</c:v>
                </c:pt>
                <c:pt idx="170" formatCode="0.00%">
                  <c:v>1.6528925619834683E-2</c:v>
                </c:pt>
                <c:pt idx="171" formatCode="0.00%">
                  <c:v>1.9319227230910712E-2</c:v>
                </c:pt>
                <c:pt idx="172" formatCode="0.00%">
                  <c:v>2.2099447513812209E-2</c:v>
                </c:pt>
                <c:pt idx="173" formatCode="0.00%">
                  <c:v>1.7431192660550512E-2</c:v>
                </c:pt>
                <c:pt idx="174" formatCode="0.00%">
                  <c:v>1.923076923076918E-2</c:v>
                </c:pt>
                <c:pt idx="175" formatCode="0.00%">
                  <c:v>1.8298261665141813E-2</c:v>
                </c:pt>
                <c:pt idx="176" formatCode="0.00%">
                  <c:v>1.6468435498627605E-2</c:v>
                </c:pt>
                <c:pt idx="177" formatCode="0.00%">
                  <c:v>1.6438356164383536E-2</c:v>
                </c:pt>
                <c:pt idx="178" formatCode="0.00%">
                  <c:v>1.2762078395624352E-2</c:v>
                </c:pt>
                <c:pt idx="179" formatCode="0.00%">
                  <c:v>9.1074681238615673E-3</c:v>
                </c:pt>
                <c:pt idx="180" formatCode="0.00%">
                  <c:v>0</c:v>
                </c:pt>
                <c:pt idx="181" formatCode="0.00%">
                  <c:v>-6.3463281958295818E-3</c:v>
                </c:pt>
                <c:pt idx="182" formatCode="0.00%">
                  <c:v>-8.1300813008130593E-3</c:v>
                </c:pt>
                <c:pt idx="183" formatCode="0.00%">
                  <c:v>-1.0830324909747318E-2</c:v>
                </c:pt>
                <c:pt idx="184" formatCode="0.00%">
                  <c:v>-9.0090090090090089E-3</c:v>
                </c:pt>
                <c:pt idx="185" formatCode="0.00%">
                  <c:v>-5.410279531109184E-3</c:v>
                </c:pt>
                <c:pt idx="186" formatCode="0.00%">
                  <c:v>-7.1877807726864074E-3</c:v>
                </c:pt>
                <c:pt idx="187" formatCode="0.00%">
                  <c:v>-8.9847259658580418E-3</c:v>
                </c:pt>
                <c:pt idx="188" formatCode="0.00%">
                  <c:v>-1.0801080108010699E-2</c:v>
                </c:pt>
                <c:pt idx="189" formatCode="0.00%">
                  <c:v>-1.5274034141958695E-2</c:v>
                </c:pt>
                <c:pt idx="190" formatCode="0.00%">
                  <c:v>-1.2601260126012525E-2</c:v>
                </c:pt>
                <c:pt idx="191" formatCode="0.00%">
                  <c:v>-1.0830324909747318E-2</c:v>
                </c:pt>
                <c:pt idx="192" formatCode="0.00%">
                  <c:v>-9.0826521344227363E-4</c:v>
                </c:pt>
                <c:pt idx="193" formatCode="0.00%">
                  <c:v>9.1240875912416541E-4</c:v>
                </c:pt>
                <c:pt idx="194" formatCode="0.00%">
                  <c:v>-9.1074681238610493E-4</c:v>
                </c:pt>
                <c:pt idx="195" formatCode="0.00%">
                  <c:v>2.7372262773723666E-3</c:v>
                </c:pt>
                <c:pt idx="196" formatCode="0.00%">
                  <c:v>9.0909090909085737E-4</c:v>
                </c:pt>
                <c:pt idx="197" formatCode="0.00%">
                  <c:v>2.719854941069784E-3</c:v>
                </c:pt>
                <c:pt idx="198" formatCode="0.00%">
                  <c:v>0</c:v>
                </c:pt>
                <c:pt idx="199" formatCode="0.00%">
                  <c:v>0</c:v>
                </c:pt>
                <c:pt idx="200" formatCode="0.00%">
                  <c:v>6.3694267515922529E-3</c:v>
                </c:pt>
                <c:pt idx="201" formatCode="0.00%">
                  <c:v>1.1861313868613244E-2</c:v>
                </c:pt>
                <c:pt idx="202" formatCode="0.00%">
                  <c:v>1.2762078395624352E-2</c:v>
                </c:pt>
                <c:pt idx="203" formatCode="0.00%">
                  <c:v>1.6423357664233681E-2</c:v>
                </c:pt>
                <c:pt idx="204" formatCode="0.00%">
                  <c:v>1.7272727272727325E-2</c:v>
                </c:pt>
                <c:pt idx="205" formatCode="0.00%">
                  <c:v>2.0054694621695558E-2</c:v>
                </c:pt>
                <c:pt idx="206" formatCode="0.00%">
                  <c:v>2.187784867821323E-2</c:v>
                </c:pt>
                <c:pt idx="207" formatCode="0.00%">
                  <c:v>2.4567788898998986E-2</c:v>
                </c:pt>
                <c:pt idx="208" formatCode="0.00%">
                  <c:v>2.1798365122615855E-2</c:v>
                </c:pt>
                <c:pt idx="209" formatCode="0.00%">
                  <c:v>1.8083182640144666E-2</c:v>
                </c:pt>
                <c:pt idx="210" formatCode="0.00%">
                  <c:v>1.9909502262443465E-2</c:v>
                </c:pt>
                <c:pt idx="211" formatCode="0.00%">
                  <c:v>2.5385312783318199E-2</c:v>
                </c:pt>
                <c:pt idx="212" formatCode="0.00%">
                  <c:v>2.6220614828209816E-2</c:v>
                </c:pt>
                <c:pt idx="213" formatCode="0.00%">
                  <c:v>2.7051397655545536E-2</c:v>
                </c:pt>
                <c:pt idx="214" formatCode="0.00%">
                  <c:v>2.8802880288028829E-2</c:v>
                </c:pt>
                <c:pt idx="215" formatCode="0.00%">
                  <c:v>2.6929982046678635E-2</c:v>
                </c:pt>
                <c:pt idx="216" formatCode="0.00%">
                  <c:v>2.5915996425379725E-2</c:v>
                </c:pt>
                <c:pt idx="217" formatCode="0.00%">
                  <c:v>2.8596961572832782E-2</c:v>
                </c:pt>
                <c:pt idx="218" formatCode="0.00%">
                  <c:v>2.9438001784121422E-2</c:v>
                </c:pt>
                <c:pt idx="219" formatCode="0.00%">
                  <c:v>2.5754884547069323E-2</c:v>
                </c:pt>
                <c:pt idx="220" formatCode="0.00%">
                  <c:v>3.0222222222222272E-2</c:v>
                </c:pt>
                <c:pt idx="221" formatCode="0.00%">
                  <c:v>3.285968028419186E-2</c:v>
                </c:pt>
                <c:pt idx="222" formatCode="0.00%">
                  <c:v>3.2830523513753353E-2</c:v>
                </c:pt>
                <c:pt idx="223" formatCode="0.00%">
                  <c:v>3.0061892130857699E-2</c:v>
                </c:pt>
                <c:pt idx="224" formatCode="0.00%">
                  <c:v>2.8193832599118968E-2</c:v>
                </c:pt>
                <c:pt idx="225" formatCode="0.00%">
                  <c:v>3.1606672519754117E-2</c:v>
                </c:pt>
                <c:pt idx="226" formatCode="0.00%">
                  <c:v>2.6246719160104987E-2</c:v>
                </c:pt>
                <c:pt idx="227" formatCode="0.00%">
                  <c:v>2.5349650349650275E-2</c:v>
                </c:pt>
                <c:pt idx="228" formatCode="0.00%">
                  <c:v>1.9163763066202117E-2</c:v>
                </c:pt>
                <c:pt idx="229" formatCode="0.00%">
                  <c:v>1.9113814074717662E-2</c:v>
                </c:pt>
                <c:pt idx="230" formatCode="0.00%">
                  <c:v>1.9930675909878657E-2</c:v>
                </c:pt>
                <c:pt idx="231" formatCode="0.00%">
                  <c:v>2.4242424242424218E-2</c:v>
                </c:pt>
                <c:pt idx="232" formatCode="0.00%">
                  <c:v>2.1570319240724761E-2</c:v>
                </c:pt>
                <c:pt idx="233" formatCode="0.00%">
                  <c:v>1.6337059329320773E-2</c:v>
                </c:pt>
                <c:pt idx="234" formatCode="0.00%">
                  <c:v>1.7182130584192438E-2</c:v>
                </c:pt>
                <c:pt idx="235" formatCode="0.00%">
                  <c:v>1.8025751072961324E-2</c:v>
                </c:pt>
                <c:pt idx="236" formatCode="0.00%">
                  <c:v>1.3710368466152478E-2</c:v>
                </c:pt>
                <c:pt idx="237" formatCode="0.00%">
                  <c:v>1.0212765957446832E-2</c:v>
                </c:pt>
                <c:pt idx="238" formatCode="0.00%">
                  <c:v>1.0230179028133017E-2</c:v>
                </c:pt>
                <c:pt idx="239" formatCode="0.00%">
                  <c:v>1.3640238704177396E-2</c:v>
                </c:pt>
                <c:pt idx="240" formatCode="0.00%">
                  <c:v>1.9658119658119633E-2</c:v>
                </c:pt>
                <c:pt idx="241" formatCode="0.00%">
                  <c:v>1.1082693947144052E-2</c:v>
                </c:pt>
                <c:pt idx="242" formatCode="0.00%">
                  <c:v>3.398470688190242E-3</c:v>
                </c:pt>
                <c:pt idx="243" formatCode="0.00%">
                  <c:v>-1.4370245139475933E-2</c:v>
                </c:pt>
                <c:pt idx="244" formatCode="0.00%">
                  <c:v>-1.0135135135135158E-2</c:v>
                </c:pt>
                <c:pt idx="245" formatCode="0.00%">
                  <c:v>-5.9221658206430015E-3</c:v>
                </c:pt>
                <c:pt idx="246" formatCode="0.00%">
                  <c:v>-1.6891891891892131E-3</c:v>
                </c:pt>
                <c:pt idx="247" formatCode="0.00%">
                  <c:v>-1.6863406408093478E-3</c:v>
                </c:pt>
                <c:pt idx="248" formatCode="0.00%">
                  <c:v>3.3812341504649676E-3</c:v>
                </c:pt>
                <c:pt idx="249" formatCode="0.00%">
                  <c:v>5.897219882055626E-3</c:v>
                </c:pt>
                <c:pt idx="250" formatCode="0.00%">
                  <c:v>7.5949367088608078E-3</c:v>
                </c:pt>
                <c:pt idx="251" formatCode="0.00%">
                  <c:v>7.569386038687901E-3</c:v>
                </c:pt>
                <c:pt idx="252" formatCode="0.00%">
                  <c:v>1.5926236378876829E-2</c:v>
                </c:pt>
                <c:pt idx="253" formatCode="0.00%">
                  <c:v>2.9510961214165264E-2</c:v>
                </c:pt>
                <c:pt idx="254" formatCode="0.00%">
                  <c:v>4.0643522438611447E-2</c:v>
                </c:pt>
                <c:pt idx="255" formatCode="0.00%">
                  <c:v>6.4322469982847338E-2</c:v>
                </c:pt>
                <c:pt idx="256" formatCode="0.00%">
                  <c:v>6.9112627986348069E-2</c:v>
                </c:pt>
                <c:pt idx="257" formatCode="0.00%">
                  <c:v>7.4893617021276573E-2</c:v>
                </c:pt>
                <c:pt idx="258" formatCode="0.00%">
                  <c:v>7.8333333333333338E-2</c:v>
                </c:pt>
                <c:pt idx="259" formatCode="0.00%">
                  <c:v>8.5844594594594481E-2</c:v>
                </c:pt>
                <c:pt idx="260" formatCode="0.00%">
                  <c:v>8.8180286436394265E-2</c:v>
                </c:pt>
                <c:pt idx="261" formatCode="0.00%">
                  <c:v>8.9103852596314745E-2</c:v>
                </c:pt>
                <c:pt idx="262" formatCode="0.00%">
                  <c:v>9.8886097152428701E-2</c:v>
                </c:pt>
                <c:pt idx="263" formatCode="0.00%">
                  <c:v>9.9991652754590987E-2</c:v>
                </c:pt>
                <c:pt idx="264" formatCode="0.00%">
                  <c:v>9.7632013201320006E-2</c:v>
                </c:pt>
              </c:numCache>
            </c:numRef>
          </c:val>
          <c:smooth val="0"/>
          <c:extLst>
            <c:ext xmlns:c16="http://schemas.microsoft.com/office/drawing/2014/chart" uri="{C3380CC4-5D6E-409C-BE32-E72D297353CC}">
              <c16:uniqueId val="{00000003-DE0D-46C0-AF67-05058DF80D68}"/>
            </c:ext>
          </c:extLst>
        </c:ser>
        <c:ser>
          <c:idx val="3"/>
          <c:order val="3"/>
          <c:tx>
            <c:v>2% PCE Target</c:v>
          </c:tx>
          <c:spPr>
            <a:ln w="38100" cap="rnd">
              <a:solidFill>
                <a:srgbClr val="00B050"/>
              </a:solidFill>
              <a:prstDash val="solid"/>
              <a:round/>
            </a:ln>
            <a:effectLst/>
          </c:spPr>
          <c:marker>
            <c:symbol val="none"/>
          </c:marker>
          <c:cat>
            <c:numRef>
              <c:f>'US Inf., PolicyRate, Cons Sent.'!$AR$4:$AR$268</c:f>
              <c:numCache>
                <c:formatCode>mm/dd/yyyy</c:formatCode>
                <c:ptCount val="26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numCache>
            </c:numRef>
          </c:cat>
          <c:val>
            <c:numRef>
              <c:f>'US Inf., PolicyRate, Cons Sent.'!$AV$4:$AV$268</c:f>
              <c:numCache>
                <c:formatCode>0.00%</c:formatCode>
                <c:ptCount val="265"/>
                <c:pt idx="0">
                  <c:v>0.02</c:v>
                </c:pt>
                <c:pt idx="1">
                  <c:v>0.02</c:v>
                </c:pt>
                <c:pt idx="2">
                  <c:v>0.02</c:v>
                </c:pt>
                <c:pt idx="3">
                  <c:v>0.02</c:v>
                </c:pt>
                <c:pt idx="4">
                  <c:v>0.02</c:v>
                </c:pt>
                <c:pt idx="5">
                  <c:v>0.02</c:v>
                </c:pt>
                <c:pt idx="6">
                  <c:v>0.02</c:v>
                </c:pt>
                <c:pt idx="7">
                  <c:v>0.02</c:v>
                </c:pt>
                <c:pt idx="8">
                  <c:v>0.02</c:v>
                </c:pt>
                <c:pt idx="9">
                  <c:v>0.02</c:v>
                </c:pt>
                <c:pt idx="10">
                  <c:v>0.02</c:v>
                </c:pt>
                <c:pt idx="11">
                  <c:v>0.02</c:v>
                </c:pt>
                <c:pt idx="12">
                  <c:v>0.02</c:v>
                </c:pt>
                <c:pt idx="13">
                  <c:v>0.02</c:v>
                </c:pt>
                <c:pt idx="14">
                  <c:v>0.02</c:v>
                </c:pt>
                <c:pt idx="15">
                  <c:v>0.02</c:v>
                </c:pt>
                <c:pt idx="16">
                  <c:v>0.02</c:v>
                </c:pt>
                <c:pt idx="17">
                  <c:v>0.02</c:v>
                </c:pt>
                <c:pt idx="18">
                  <c:v>0.02</c:v>
                </c:pt>
                <c:pt idx="19">
                  <c:v>0.02</c:v>
                </c:pt>
                <c:pt idx="20">
                  <c:v>0.02</c:v>
                </c:pt>
                <c:pt idx="21">
                  <c:v>0.02</c:v>
                </c:pt>
                <c:pt idx="22">
                  <c:v>0.02</c:v>
                </c:pt>
                <c:pt idx="23">
                  <c:v>0.02</c:v>
                </c:pt>
                <c:pt idx="24">
                  <c:v>0.02</c:v>
                </c:pt>
                <c:pt idx="25">
                  <c:v>0.02</c:v>
                </c:pt>
                <c:pt idx="26">
                  <c:v>0.02</c:v>
                </c:pt>
                <c:pt idx="27">
                  <c:v>0.02</c:v>
                </c:pt>
                <c:pt idx="28">
                  <c:v>0.02</c:v>
                </c:pt>
                <c:pt idx="29">
                  <c:v>0.02</c:v>
                </c:pt>
                <c:pt idx="30">
                  <c:v>0.02</c:v>
                </c:pt>
                <c:pt idx="31">
                  <c:v>0.02</c:v>
                </c:pt>
                <c:pt idx="32">
                  <c:v>0.02</c:v>
                </c:pt>
                <c:pt idx="33">
                  <c:v>0.02</c:v>
                </c:pt>
                <c:pt idx="34">
                  <c:v>0.02</c:v>
                </c:pt>
                <c:pt idx="35">
                  <c:v>0.02</c:v>
                </c:pt>
                <c:pt idx="36">
                  <c:v>0.02</c:v>
                </c:pt>
                <c:pt idx="37">
                  <c:v>0.02</c:v>
                </c:pt>
                <c:pt idx="38">
                  <c:v>0.02</c:v>
                </c:pt>
                <c:pt idx="39">
                  <c:v>0.02</c:v>
                </c:pt>
                <c:pt idx="40">
                  <c:v>0.02</c:v>
                </c:pt>
                <c:pt idx="41">
                  <c:v>0.02</c:v>
                </c:pt>
                <c:pt idx="42">
                  <c:v>0.02</c:v>
                </c:pt>
                <c:pt idx="43">
                  <c:v>0.02</c:v>
                </c:pt>
                <c:pt idx="44">
                  <c:v>0.02</c:v>
                </c:pt>
                <c:pt idx="45">
                  <c:v>0.02</c:v>
                </c:pt>
                <c:pt idx="46">
                  <c:v>0.02</c:v>
                </c:pt>
                <c:pt idx="47">
                  <c:v>0.02</c:v>
                </c:pt>
                <c:pt idx="48">
                  <c:v>0.02</c:v>
                </c:pt>
                <c:pt idx="49">
                  <c:v>0.02</c:v>
                </c:pt>
                <c:pt idx="50">
                  <c:v>0.02</c:v>
                </c:pt>
                <c:pt idx="51">
                  <c:v>0.02</c:v>
                </c:pt>
                <c:pt idx="52">
                  <c:v>0.02</c:v>
                </c:pt>
                <c:pt idx="53">
                  <c:v>0.02</c:v>
                </c:pt>
                <c:pt idx="54">
                  <c:v>0.02</c:v>
                </c:pt>
                <c:pt idx="55">
                  <c:v>0.02</c:v>
                </c:pt>
                <c:pt idx="56">
                  <c:v>0.02</c:v>
                </c:pt>
                <c:pt idx="57">
                  <c:v>0.02</c:v>
                </c:pt>
                <c:pt idx="58">
                  <c:v>0.02</c:v>
                </c:pt>
                <c:pt idx="59">
                  <c:v>0.02</c:v>
                </c:pt>
                <c:pt idx="60">
                  <c:v>0.02</c:v>
                </c:pt>
                <c:pt idx="61">
                  <c:v>0.02</c:v>
                </c:pt>
                <c:pt idx="62">
                  <c:v>0.02</c:v>
                </c:pt>
                <c:pt idx="63">
                  <c:v>0.02</c:v>
                </c:pt>
                <c:pt idx="64">
                  <c:v>0.02</c:v>
                </c:pt>
                <c:pt idx="65">
                  <c:v>0.02</c:v>
                </c:pt>
                <c:pt idx="66">
                  <c:v>0.02</c:v>
                </c:pt>
                <c:pt idx="67">
                  <c:v>0.02</c:v>
                </c:pt>
                <c:pt idx="68">
                  <c:v>0.02</c:v>
                </c:pt>
                <c:pt idx="69">
                  <c:v>0.02</c:v>
                </c:pt>
                <c:pt idx="70">
                  <c:v>0.02</c:v>
                </c:pt>
                <c:pt idx="71">
                  <c:v>0.02</c:v>
                </c:pt>
                <c:pt idx="72">
                  <c:v>0.02</c:v>
                </c:pt>
                <c:pt idx="73">
                  <c:v>0.02</c:v>
                </c:pt>
                <c:pt idx="74">
                  <c:v>0.02</c:v>
                </c:pt>
                <c:pt idx="75">
                  <c:v>0.02</c:v>
                </c:pt>
                <c:pt idx="76">
                  <c:v>0.02</c:v>
                </c:pt>
                <c:pt idx="77">
                  <c:v>0.02</c:v>
                </c:pt>
                <c:pt idx="78">
                  <c:v>0.02</c:v>
                </c:pt>
                <c:pt idx="79">
                  <c:v>0.02</c:v>
                </c:pt>
                <c:pt idx="80">
                  <c:v>0.02</c:v>
                </c:pt>
                <c:pt idx="81">
                  <c:v>0.02</c:v>
                </c:pt>
                <c:pt idx="82">
                  <c:v>0.02</c:v>
                </c:pt>
                <c:pt idx="83">
                  <c:v>0.02</c:v>
                </c:pt>
                <c:pt idx="84">
                  <c:v>0.02</c:v>
                </c:pt>
                <c:pt idx="85">
                  <c:v>0.02</c:v>
                </c:pt>
                <c:pt idx="86">
                  <c:v>0.02</c:v>
                </c:pt>
                <c:pt idx="87">
                  <c:v>0.02</c:v>
                </c:pt>
                <c:pt idx="88">
                  <c:v>0.02</c:v>
                </c:pt>
                <c:pt idx="89">
                  <c:v>0.02</c:v>
                </c:pt>
                <c:pt idx="90">
                  <c:v>0.02</c:v>
                </c:pt>
                <c:pt idx="91">
                  <c:v>0.02</c:v>
                </c:pt>
                <c:pt idx="92">
                  <c:v>0.02</c:v>
                </c:pt>
                <c:pt idx="93">
                  <c:v>0.02</c:v>
                </c:pt>
                <c:pt idx="94">
                  <c:v>0.02</c:v>
                </c:pt>
                <c:pt idx="95">
                  <c:v>0.02</c:v>
                </c:pt>
                <c:pt idx="96">
                  <c:v>0.02</c:v>
                </c:pt>
                <c:pt idx="97">
                  <c:v>0.02</c:v>
                </c:pt>
                <c:pt idx="98">
                  <c:v>0.02</c:v>
                </c:pt>
                <c:pt idx="99">
                  <c:v>0.02</c:v>
                </c:pt>
                <c:pt idx="100">
                  <c:v>0.02</c:v>
                </c:pt>
                <c:pt idx="101">
                  <c:v>0.02</c:v>
                </c:pt>
                <c:pt idx="102">
                  <c:v>0.02</c:v>
                </c:pt>
                <c:pt idx="103">
                  <c:v>0.02</c:v>
                </c:pt>
                <c:pt idx="104">
                  <c:v>0.02</c:v>
                </c:pt>
                <c:pt idx="105">
                  <c:v>0.02</c:v>
                </c:pt>
                <c:pt idx="106">
                  <c:v>0.02</c:v>
                </c:pt>
                <c:pt idx="107">
                  <c:v>0.02</c:v>
                </c:pt>
                <c:pt idx="108">
                  <c:v>0.02</c:v>
                </c:pt>
                <c:pt idx="109">
                  <c:v>0.02</c:v>
                </c:pt>
                <c:pt idx="110">
                  <c:v>0.02</c:v>
                </c:pt>
                <c:pt idx="111">
                  <c:v>0.02</c:v>
                </c:pt>
                <c:pt idx="112">
                  <c:v>0.02</c:v>
                </c:pt>
                <c:pt idx="113">
                  <c:v>0.02</c:v>
                </c:pt>
                <c:pt idx="114">
                  <c:v>0.02</c:v>
                </c:pt>
                <c:pt idx="115">
                  <c:v>0.02</c:v>
                </c:pt>
                <c:pt idx="116">
                  <c:v>0.02</c:v>
                </c:pt>
                <c:pt idx="117">
                  <c:v>0.02</c:v>
                </c:pt>
                <c:pt idx="118">
                  <c:v>0.02</c:v>
                </c:pt>
                <c:pt idx="119">
                  <c:v>0.02</c:v>
                </c:pt>
                <c:pt idx="120">
                  <c:v>0.02</c:v>
                </c:pt>
                <c:pt idx="121">
                  <c:v>0.02</c:v>
                </c:pt>
                <c:pt idx="122">
                  <c:v>0.02</c:v>
                </c:pt>
                <c:pt idx="123">
                  <c:v>0.02</c:v>
                </c:pt>
                <c:pt idx="124">
                  <c:v>0.02</c:v>
                </c:pt>
                <c:pt idx="125">
                  <c:v>0.02</c:v>
                </c:pt>
                <c:pt idx="126">
                  <c:v>0.02</c:v>
                </c:pt>
                <c:pt idx="127">
                  <c:v>0.02</c:v>
                </c:pt>
                <c:pt idx="128">
                  <c:v>0.02</c:v>
                </c:pt>
                <c:pt idx="129">
                  <c:v>0.02</c:v>
                </c:pt>
                <c:pt idx="130">
                  <c:v>0.02</c:v>
                </c:pt>
                <c:pt idx="131">
                  <c:v>0.02</c:v>
                </c:pt>
                <c:pt idx="132">
                  <c:v>0.02</c:v>
                </c:pt>
                <c:pt idx="133">
                  <c:v>0.02</c:v>
                </c:pt>
                <c:pt idx="134">
                  <c:v>0.02</c:v>
                </c:pt>
                <c:pt idx="135">
                  <c:v>0.02</c:v>
                </c:pt>
                <c:pt idx="136">
                  <c:v>0.02</c:v>
                </c:pt>
                <c:pt idx="137">
                  <c:v>0.02</c:v>
                </c:pt>
                <c:pt idx="138">
                  <c:v>0.02</c:v>
                </c:pt>
                <c:pt idx="139">
                  <c:v>0.02</c:v>
                </c:pt>
                <c:pt idx="140">
                  <c:v>0.02</c:v>
                </c:pt>
                <c:pt idx="141">
                  <c:v>0.02</c:v>
                </c:pt>
                <c:pt idx="142">
                  <c:v>0.02</c:v>
                </c:pt>
                <c:pt idx="143">
                  <c:v>0.02</c:v>
                </c:pt>
                <c:pt idx="144">
                  <c:v>0.02</c:v>
                </c:pt>
                <c:pt idx="145">
                  <c:v>0.02</c:v>
                </c:pt>
                <c:pt idx="146">
                  <c:v>0.02</c:v>
                </c:pt>
                <c:pt idx="147">
                  <c:v>0.02</c:v>
                </c:pt>
                <c:pt idx="148">
                  <c:v>0.02</c:v>
                </c:pt>
                <c:pt idx="149">
                  <c:v>0.02</c:v>
                </c:pt>
                <c:pt idx="150">
                  <c:v>0.02</c:v>
                </c:pt>
                <c:pt idx="151">
                  <c:v>0.02</c:v>
                </c:pt>
                <c:pt idx="152">
                  <c:v>0.02</c:v>
                </c:pt>
                <c:pt idx="153">
                  <c:v>0.02</c:v>
                </c:pt>
                <c:pt idx="154">
                  <c:v>0.02</c:v>
                </c:pt>
                <c:pt idx="155">
                  <c:v>0.02</c:v>
                </c:pt>
                <c:pt idx="156">
                  <c:v>0.02</c:v>
                </c:pt>
                <c:pt idx="157">
                  <c:v>0.02</c:v>
                </c:pt>
                <c:pt idx="158">
                  <c:v>0.02</c:v>
                </c:pt>
                <c:pt idx="159">
                  <c:v>0.02</c:v>
                </c:pt>
                <c:pt idx="160">
                  <c:v>0.02</c:v>
                </c:pt>
                <c:pt idx="161">
                  <c:v>0.02</c:v>
                </c:pt>
                <c:pt idx="162">
                  <c:v>0.02</c:v>
                </c:pt>
                <c:pt idx="163">
                  <c:v>0.02</c:v>
                </c:pt>
                <c:pt idx="164">
                  <c:v>0.02</c:v>
                </c:pt>
                <c:pt idx="165">
                  <c:v>0.02</c:v>
                </c:pt>
                <c:pt idx="166">
                  <c:v>0.02</c:v>
                </c:pt>
                <c:pt idx="167">
                  <c:v>0.02</c:v>
                </c:pt>
                <c:pt idx="168">
                  <c:v>0.02</c:v>
                </c:pt>
                <c:pt idx="169">
                  <c:v>0.02</c:v>
                </c:pt>
                <c:pt idx="170">
                  <c:v>0.02</c:v>
                </c:pt>
                <c:pt idx="171">
                  <c:v>0.02</c:v>
                </c:pt>
                <c:pt idx="172">
                  <c:v>0.02</c:v>
                </c:pt>
                <c:pt idx="173">
                  <c:v>0.02</c:v>
                </c:pt>
                <c:pt idx="174">
                  <c:v>0.02</c:v>
                </c:pt>
                <c:pt idx="175">
                  <c:v>0.02</c:v>
                </c:pt>
                <c:pt idx="176">
                  <c:v>0.02</c:v>
                </c:pt>
                <c:pt idx="177">
                  <c:v>0.02</c:v>
                </c:pt>
                <c:pt idx="178">
                  <c:v>0.02</c:v>
                </c:pt>
                <c:pt idx="179">
                  <c:v>0.02</c:v>
                </c:pt>
                <c:pt idx="180">
                  <c:v>0.02</c:v>
                </c:pt>
                <c:pt idx="181">
                  <c:v>0.02</c:v>
                </c:pt>
                <c:pt idx="182">
                  <c:v>0.02</c:v>
                </c:pt>
                <c:pt idx="183">
                  <c:v>0.02</c:v>
                </c:pt>
                <c:pt idx="184">
                  <c:v>0.02</c:v>
                </c:pt>
                <c:pt idx="185">
                  <c:v>0.02</c:v>
                </c:pt>
                <c:pt idx="186">
                  <c:v>0.02</c:v>
                </c:pt>
                <c:pt idx="187">
                  <c:v>0.02</c:v>
                </c:pt>
                <c:pt idx="188">
                  <c:v>0.02</c:v>
                </c:pt>
                <c:pt idx="189">
                  <c:v>0.02</c:v>
                </c:pt>
                <c:pt idx="190">
                  <c:v>0.02</c:v>
                </c:pt>
                <c:pt idx="191">
                  <c:v>0.02</c:v>
                </c:pt>
                <c:pt idx="192">
                  <c:v>0.02</c:v>
                </c:pt>
                <c:pt idx="193">
                  <c:v>0.02</c:v>
                </c:pt>
                <c:pt idx="194">
                  <c:v>0.02</c:v>
                </c:pt>
                <c:pt idx="195">
                  <c:v>0.02</c:v>
                </c:pt>
                <c:pt idx="196">
                  <c:v>0.02</c:v>
                </c:pt>
                <c:pt idx="197">
                  <c:v>0.02</c:v>
                </c:pt>
                <c:pt idx="198">
                  <c:v>0.02</c:v>
                </c:pt>
                <c:pt idx="199">
                  <c:v>0.02</c:v>
                </c:pt>
                <c:pt idx="200">
                  <c:v>0.02</c:v>
                </c:pt>
                <c:pt idx="201">
                  <c:v>0.02</c:v>
                </c:pt>
                <c:pt idx="202">
                  <c:v>0.02</c:v>
                </c:pt>
                <c:pt idx="203">
                  <c:v>0.02</c:v>
                </c:pt>
                <c:pt idx="204">
                  <c:v>0.02</c:v>
                </c:pt>
                <c:pt idx="205">
                  <c:v>0.02</c:v>
                </c:pt>
                <c:pt idx="206">
                  <c:v>0.02</c:v>
                </c:pt>
                <c:pt idx="207">
                  <c:v>0.02</c:v>
                </c:pt>
                <c:pt idx="208">
                  <c:v>0.02</c:v>
                </c:pt>
                <c:pt idx="209">
                  <c:v>0.02</c:v>
                </c:pt>
                <c:pt idx="210">
                  <c:v>0.02</c:v>
                </c:pt>
                <c:pt idx="211">
                  <c:v>0.02</c:v>
                </c:pt>
                <c:pt idx="212">
                  <c:v>0.02</c:v>
                </c:pt>
                <c:pt idx="213">
                  <c:v>0.02</c:v>
                </c:pt>
                <c:pt idx="214">
                  <c:v>0.02</c:v>
                </c:pt>
                <c:pt idx="215">
                  <c:v>0.02</c:v>
                </c:pt>
                <c:pt idx="216">
                  <c:v>0.02</c:v>
                </c:pt>
                <c:pt idx="217">
                  <c:v>0.02</c:v>
                </c:pt>
                <c:pt idx="218">
                  <c:v>0.02</c:v>
                </c:pt>
                <c:pt idx="219">
                  <c:v>0.02</c:v>
                </c:pt>
                <c:pt idx="220">
                  <c:v>0.02</c:v>
                </c:pt>
                <c:pt idx="221">
                  <c:v>0.02</c:v>
                </c:pt>
                <c:pt idx="222">
                  <c:v>0.02</c:v>
                </c:pt>
                <c:pt idx="223">
                  <c:v>0.02</c:v>
                </c:pt>
                <c:pt idx="224">
                  <c:v>0.02</c:v>
                </c:pt>
                <c:pt idx="225">
                  <c:v>0.02</c:v>
                </c:pt>
                <c:pt idx="226">
                  <c:v>0.02</c:v>
                </c:pt>
                <c:pt idx="227">
                  <c:v>0.02</c:v>
                </c:pt>
                <c:pt idx="228">
                  <c:v>0.02</c:v>
                </c:pt>
                <c:pt idx="229">
                  <c:v>0.02</c:v>
                </c:pt>
                <c:pt idx="230">
                  <c:v>0.02</c:v>
                </c:pt>
                <c:pt idx="231">
                  <c:v>0.02</c:v>
                </c:pt>
                <c:pt idx="232">
                  <c:v>0.02</c:v>
                </c:pt>
                <c:pt idx="233">
                  <c:v>0.02</c:v>
                </c:pt>
                <c:pt idx="234">
                  <c:v>0.02</c:v>
                </c:pt>
                <c:pt idx="235">
                  <c:v>0.02</c:v>
                </c:pt>
                <c:pt idx="236">
                  <c:v>0.02</c:v>
                </c:pt>
                <c:pt idx="237">
                  <c:v>0.02</c:v>
                </c:pt>
                <c:pt idx="238">
                  <c:v>0.02</c:v>
                </c:pt>
                <c:pt idx="239">
                  <c:v>0.02</c:v>
                </c:pt>
                <c:pt idx="240">
                  <c:v>0.02</c:v>
                </c:pt>
                <c:pt idx="241">
                  <c:v>0.02</c:v>
                </c:pt>
                <c:pt idx="242">
                  <c:v>0.02</c:v>
                </c:pt>
                <c:pt idx="243">
                  <c:v>0.02</c:v>
                </c:pt>
                <c:pt idx="244">
                  <c:v>0.02</c:v>
                </c:pt>
                <c:pt idx="245">
                  <c:v>0.02</c:v>
                </c:pt>
                <c:pt idx="246">
                  <c:v>0.02</c:v>
                </c:pt>
                <c:pt idx="247">
                  <c:v>0.02</c:v>
                </c:pt>
                <c:pt idx="248">
                  <c:v>0.02</c:v>
                </c:pt>
                <c:pt idx="249">
                  <c:v>0.02</c:v>
                </c:pt>
                <c:pt idx="250">
                  <c:v>0.02</c:v>
                </c:pt>
                <c:pt idx="251">
                  <c:v>0.02</c:v>
                </c:pt>
                <c:pt idx="252">
                  <c:v>0.02</c:v>
                </c:pt>
                <c:pt idx="253">
                  <c:v>0.02</c:v>
                </c:pt>
                <c:pt idx="254">
                  <c:v>0.02</c:v>
                </c:pt>
                <c:pt idx="255">
                  <c:v>0.02</c:v>
                </c:pt>
                <c:pt idx="256">
                  <c:v>0.02</c:v>
                </c:pt>
                <c:pt idx="257">
                  <c:v>0.02</c:v>
                </c:pt>
                <c:pt idx="258">
                  <c:v>0.02</c:v>
                </c:pt>
                <c:pt idx="259">
                  <c:v>0.02</c:v>
                </c:pt>
                <c:pt idx="260">
                  <c:v>0.02</c:v>
                </c:pt>
                <c:pt idx="261">
                  <c:v>0.02</c:v>
                </c:pt>
                <c:pt idx="262">
                  <c:v>0.02</c:v>
                </c:pt>
                <c:pt idx="263">
                  <c:v>0.02</c:v>
                </c:pt>
                <c:pt idx="264">
                  <c:v>0.02</c:v>
                </c:pt>
              </c:numCache>
            </c:numRef>
          </c:val>
          <c:smooth val="0"/>
          <c:extLst>
            <c:ext xmlns:c16="http://schemas.microsoft.com/office/drawing/2014/chart" uri="{C3380CC4-5D6E-409C-BE32-E72D297353CC}">
              <c16:uniqueId val="{00000004-DE0D-46C0-AF67-05058DF80D68}"/>
            </c:ext>
          </c:extLst>
        </c:ser>
        <c:dLbls>
          <c:showLegendKey val="0"/>
          <c:showVal val="0"/>
          <c:showCatName val="0"/>
          <c:showSerName val="0"/>
          <c:showPercent val="0"/>
          <c:showBubbleSize val="0"/>
        </c:dLbls>
        <c:marker val="1"/>
        <c:smooth val="0"/>
        <c:axId val="1906937344"/>
        <c:axId val="1906936096"/>
      </c:lineChart>
      <c:dateAx>
        <c:axId val="1906937344"/>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06936096"/>
        <c:crossesAt val="-4"/>
        <c:auto val="1"/>
        <c:lblOffset val="100"/>
        <c:baseTimeUnit val="months"/>
        <c:majorTimeUnit val="years"/>
        <c:minorTimeUnit val="years"/>
      </c:dateAx>
      <c:valAx>
        <c:axId val="1906936096"/>
        <c:scaling>
          <c:orientation val="minMax"/>
          <c:max val="0.1"/>
          <c:min val="-2.0000000000000004E-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06937344"/>
        <c:crosses val="autoZero"/>
        <c:crossBetween val="between"/>
      </c:valAx>
      <c:valAx>
        <c:axId val="323207775"/>
        <c:scaling>
          <c:orientation val="minMax"/>
          <c:max val="1"/>
        </c:scaling>
        <c:delete val="1"/>
        <c:axPos val="r"/>
        <c:numFmt formatCode="General" sourceLinked="1"/>
        <c:majorTickMark val="out"/>
        <c:minorTickMark val="none"/>
        <c:tickLblPos val="nextTo"/>
        <c:crossAx val="323213599"/>
        <c:crosses val="max"/>
        <c:crossBetween val="between"/>
      </c:valAx>
      <c:dateAx>
        <c:axId val="323213599"/>
        <c:scaling>
          <c:orientation val="minMax"/>
        </c:scaling>
        <c:delete val="1"/>
        <c:axPos val="b"/>
        <c:numFmt formatCode="mm/dd/yyyy" sourceLinked="1"/>
        <c:majorTickMark val="out"/>
        <c:minorTickMark val="none"/>
        <c:tickLblPos val="nextTo"/>
        <c:crossAx val="323207775"/>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3-59B9-422B-B742-9E0B5CB3CFDF}"/>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2-59B9-422B-B742-9E0B5CB3CFDF}"/>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4-59B9-422B-B742-9E0B5CB3CFDF}"/>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5-59B9-422B-B742-9E0B5CB3CFDF}"/>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6-59B9-422B-B742-9E0B5CB3CFDF}"/>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B-5019-4532-A136-67358686CBCD}"/>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7-59B9-422B-B742-9E0B5CB3CFDF}"/>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Cereal</c:v>
                </c:pt>
                <c:pt idx="1">
                  <c:v>Sporting Goods</c:v>
                </c:pt>
                <c:pt idx="2">
                  <c:v>Eggs</c:v>
                </c:pt>
                <c:pt idx="3">
                  <c:v>Laundry Equipment</c:v>
                </c:pt>
                <c:pt idx="4">
                  <c:v>Furniture</c:v>
                </c:pt>
                <c:pt idx="5">
                  <c:v>Bacon</c:v>
                </c:pt>
                <c:pt idx="6">
                  <c:v>Steak</c:v>
                </c:pt>
                <c:pt idx="7">
                  <c:v>Gasoline</c:v>
                </c:pt>
              </c:strCache>
            </c:strRef>
          </c:cat>
          <c:val>
            <c:numRef>
              <c:f>Sheet1!$B$2:$B$9</c:f>
              <c:numCache>
                <c:formatCode>0%</c:formatCode>
                <c:ptCount val="8"/>
                <c:pt idx="0">
                  <c:v>0.06</c:v>
                </c:pt>
                <c:pt idx="1">
                  <c:v>0.06</c:v>
                </c:pt>
                <c:pt idx="2">
                  <c:v>0.11</c:v>
                </c:pt>
                <c:pt idx="3">
                  <c:v>0.12</c:v>
                </c:pt>
                <c:pt idx="4">
                  <c:v>0.14000000000000001</c:v>
                </c:pt>
                <c:pt idx="5">
                  <c:v>0.19</c:v>
                </c:pt>
                <c:pt idx="6">
                  <c:v>0.21</c:v>
                </c:pt>
                <c:pt idx="7">
                  <c:v>0.5</c:v>
                </c:pt>
              </c:numCache>
            </c:numRef>
          </c:val>
          <c:extLst>
            <c:ext xmlns:c16="http://schemas.microsoft.com/office/drawing/2014/chart" uri="{C3380CC4-5D6E-409C-BE32-E72D297353CC}">
              <c16:uniqueId val="{00000000-C352-4143-A6F4-EB081043EF36}"/>
            </c:ext>
          </c:extLst>
        </c:ser>
        <c:dLbls>
          <c:dLblPos val="outEnd"/>
          <c:showLegendKey val="0"/>
          <c:showVal val="1"/>
          <c:showCatName val="0"/>
          <c:showSerName val="0"/>
          <c:showPercent val="0"/>
          <c:showBubbleSize val="0"/>
        </c:dLbls>
        <c:gapWidth val="100"/>
        <c:axId val="936275935"/>
        <c:axId val="936293407"/>
      </c:barChart>
      <c:catAx>
        <c:axId val="9362759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936293407"/>
        <c:crosses val="autoZero"/>
        <c:auto val="1"/>
        <c:lblAlgn val="ctr"/>
        <c:lblOffset val="100"/>
        <c:noMultiLvlLbl val="0"/>
      </c:catAx>
      <c:valAx>
        <c:axId val="93629340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362759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272274781602645E-2"/>
          <c:y val="6.5550927987135105E-2"/>
          <c:w val="0.86974310496167917"/>
          <c:h val="0.69445594060583626"/>
        </c:manualLayout>
      </c:layout>
      <c:lineChart>
        <c:grouping val="standard"/>
        <c:varyColors val="0"/>
        <c:ser>
          <c:idx val="0"/>
          <c:order val="0"/>
          <c:tx>
            <c:strRef>
              <c:f>'SD emp recession'!$M$5:$M$6</c:f>
              <c:strCache>
                <c:ptCount val="2"/>
                <c:pt idx="0">
                  <c:v>1991 Recession</c:v>
                </c:pt>
                <c:pt idx="1">
                  <c:v>(100= Jan 1991)</c:v>
                </c:pt>
              </c:strCache>
            </c:strRef>
          </c:tx>
          <c:spPr>
            <a:ln w="50800" cap="rnd">
              <a:solidFill>
                <a:schemeClr val="accent3"/>
              </a:solidFill>
              <a:round/>
            </a:ln>
            <a:effectLst/>
          </c:spPr>
          <c:marker>
            <c:symbol val="none"/>
          </c:marker>
          <c:cat>
            <c:strRef>
              <c:f>'SD emp recession'!$K$7:$K$78</c:f>
              <c:strCache>
                <c:ptCount val="72"/>
                <c:pt idx="0">
                  <c:v>Peak</c:v>
                </c:pt>
                <c:pt idx="1">
                  <c:v>2</c:v>
                </c:pt>
                <c:pt idx="2">
                  <c:v>3</c:v>
                </c:pt>
                <c:pt idx="3">
                  <c:v>4</c:v>
                </c:pt>
                <c:pt idx="4">
                  <c:v>5</c:v>
                </c:pt>
                <c:pt idx="5">
                  <c:v>6</c:v>
                </c:pt>
                <c:pt idx="6">
                  <c:v>7</c:v>
                </c:pt>
                <c:pt idx="7">
                  <c:v>8</c:v>
                </c:pt>
                <c:pt idx="8">
                  <c:v>9</c:v>
                </c:pt>
                <c:pt idx="9">
                  <c:v>10</c:v>
                </c:pt>
                <c:pt idx="10">
                  <c:v>11</c:v>
                </c:pt>
                <c:pt idx="11">
                  <c:v>12</c:v>
                </c:pt>
                <c:pt idx="12">
                  <c:v>1 year</c:v>
                </c:pt>
                <c:pt idx="13">
                  <c:v>14</c:v>
                </c:pt>
                <c:pt idx="14">
                  <c:v>15</c:v>
                </c:pt>
                <c:pt idx="15">
                  <c:v>16</c:v>
                </c:pt>
                <c:pt idx="16">
                  <c:v>17</c:v>
                </c:pt>
                <c:pt idx="17">
                  <c:v>18</c:v>
                </c:pt>
                <c:pt idx="18">
                  <c:v>19</c:v>
                </c:pt>
                <c:pt idx="19">
                  <c:v>20</c:v>
                </c:pt>
                <c:pt idx="20">
                  <c:v>21</c:v>
                </c:pt>
                <c:pt idx="21">
                  <c:v>22</c:v>
                </c:pt>
                <c:pt idx="22">
                  <c:v>23</c:v>
                </c:pt>
                <c:pt idx="23">
                  <c:v>24</c:v>
                </c:pt>
                <c:pt idx="24">
                  <c:v>2 years</c:v>
                </c:pt>
                <c:pt idx="25">
                  <c:v>26</c:v>
                </c:pt>
                <c:pt idx="26">
                  <c:v>27</c:v>
                </c:pt>
                <c:pt idx="27">
                  <c:v>28</c:v>
                </c:pt>
                <c:pt idx="28">
                  <c:v>29</c:v>
                </c:pt>
                <c:pt idx="29">
                  <c:v>30</c:v>
                </c:pt>
                <c:pt idx="30">
                  <c:v>31</c:v>
                </c:pt>
                <c:pt idx="31">
                  <c:v>32</c:v>
                </c:pt>
                <c:pt idx="32">
                  <c:v>33</c:v>
                </c:pt>
                <c:pt idx="33">
                  <c:v>34</c:v>
                </c:pt>
                <c:pt idx="34">
                  <c:v>35</c:v>
                </c:pt>
                <c:pt idx="35">
                  <c:v>36</c:v>
                </c:pt>
                <c:pt idx="36">
                  <c:v>3 years</c:v>
                </c:pt>
                <c:pt idx="37">
                  <c:v>38</c:v>
                </c:pt>
                <c:pt idx="38">
                  <c:v>39</c:v>
                </c:pt>
                <c:pt idx="39">
                  <c:v>40</c:v>
                </c:pt>
                <c:pt idx="40">
                  <c:v>41</c:v>
                </c:pt>
                <c:pt idx="41">
                  <c:v>42</c:v>
                </c:pt>
                <c:pt idx="42">
                  <c:v>43</c:v>
                </c:pt>
                <c:pt idx="43">
                  <c:v>44</c:v>
                </c:pt>
                <c:pt idx="44">
                  <c:v>45</c:v>
                </c:pt>
                <c:pt idx="45">
                  <c:v>46</c:v>
                </c:pt>
                <c:pt idx="46">
                  <c:v>47</c:v>
                </c:pt>
                <c:pt idx="47">
                  <c:v>48</c:v>
                </c:pt>
                <c:pt idx="48">
                  <c:v>4 years</c:v>
                </c:pt>
                <c:pt idx="49">
                  <c:v>50</c:v>
                </c:pt>
                <c:pt idx="50">
                  <c:v>51</c:v>
                </c:pt>
                <c:pt idx="51">
                  <c:v>52</c:v>
                </c:pt>
                <c:pt idx="52">
                  <c:v>53</c:v>
                </c:pt>
                <c:pt idx="53">
                  <c:v>54</c:v>
                </c:pt>
                <c:pt idx="54">
                  <c:v>55</c:v>
                </c:pt>
                <c:pt idx="55">
                  <c:v>56</c:v>
                </c:pt>
                <c:pt idx="56">
                  <c:v>57</c:v>
                </c:pt>
                <c:pt idx="57">
                  <c:v>58</c:v>
                </c:pt>
                <c:pt idx="58">
                  <c:v>59</c:v>
                </c:pt>
                <c:pt idx="59">
                  <c:v>60</c:v>
                </c:pt>
                <c:pt idx="60">
                  <c:v>5 years</c:v>
                </c:pt>
                <c:pt idx="61">
                  <c:v>62</c:v>
                </c:pt>
                <c:pt idx="62">
                  <c:v>63</c:v>
                </c:pt>
                <c:pt idx="63">
                  <c:v>64</c:v>
                </c:pt>
                <c:pt idx="64">
                  <c:v>65</c:v>
                </c:pt>
                <c:pt idx="65">
                  <c:v>66</c:v>
                </c:pt>
                <c:pt idx="66">
                  <c:v>67</c:v>
                </c:pt>
                <c:pt idx="67">
                  <c:v>68</c:v>
                </c:pt>
                <c:pt idx="68">
                  <c:v>69</c:v>
                </c:pt>
                <c:pt idx="69">
                  <c:v>70</c:v>
                </c:pt>
                <c:pt idx="70">
                  <c:v>71</c:v>
                </c:pt>
                <c:pt idx="71">
                  <c:v>72</c:v>
                </c:pt>
              </c:strCache>
            </c:strRef>
          </c:cat>
          <c:val>
            <c:numRef>
              <c:f>'SD emp recession'!$M$7:$M$78</c:f>
              <c:numCache>
                <c:formatCode>General</c:formatCode>
                <c:ptCount val="72"/>
                <c:pt idx="0">
                  <c:v>100</c:v>
                </c:pt>
                <c:pt idx="1">
                  <c:v>99.544488308533246</c:v>
                </c:pt>
                <c:pt idx="2">
                  <c:v>99.301548739750984</c:v>
                </c:pt>
                <c:pt idx="3">
                  <c:v>99.331916185848769</c:v>
                </c:pt>
                <c:pt idx="4">
                  <c:v>99.240813847555415</c:v>
                </c:pt>
                <c:pt idx="5">
                  <c:v>98.987751796740568</c:v>
                </c:pt>
                <c:pt idx="6">
                  <c:v>99.028241724870938</c:v>
                </c:pt>
                <c:pt idx="7">
                  <c:v>98.765057192023491</c:v>
                </c:pt>
                <c:pt idx="8">
                  <c:v>98.704322299827922</c:v>
                </c:pt>
                <c:pt idx="9">
                  <c:v>98.481627695110845</c:v>
                </c:pt>
                <c:pt idx="10">
                  <c:v>98.157708270067829</c:v>
                </c:pt>
                <c:pt idx="11">
                  <c:v>97.874278773155183</c:v>
                </c:pt>
                <c:pt idx="12">
                  <c:v>97.843911327057398</c:v>
                </c:pt>
                <c:pt idx="13">
                  <c:v>97.68195161453589</c:v>
                </c:pt>
                <c:pt idx="14">
                  <c:v>97.742686506731459</c:v>
                </c:pt>
                <c:pt idx="15">
                  <c:v>97.904646219252967</c:v>
                </c:pt>
                <c:pt idx="16">
                  <c:v>97.671829132503291</c:v>
                </c:pt>
                <c:pt idx="17">
                  <c:v>97.580726794209937</c:v>
                </c:pt>
                <c:pt idx="18">
                  <c:v>97.418767081688429</c:v>
                </c:pt>
                <c:pt idx="19">
                  <c:v>97.044235246482444</c:v>
                </c:pt>
                <c:pt idx="20">
                  <c:v>97.175827512906167</c:v>
                </c:pt>
                <c:pt idx="21">
                  <c:v>97.155582548840968</c:v>
                </c:pt>
                <c:pt idx="22">
                  <c:v>97.297297297297305</c:v>
                </c:pt>
                <c:pt idx="23">
                  <c:v>96.740560785504613</c:v>
                </c:pt>
                <c:pt idx="24">
                  <c:v>97.519991902014368</c:v>
                </c:pt>
                <c:pt idx="25">
                  <c:v>97.226439923069137</c:v>
                </c:pt>
                <c:pt idx="26">
                  <c:v>97.044235246482444</c:v>
                </c:pt>
                <c:pt idx="27">
                  <c:v>96.760805749569784</c:v>
                </c:pt>
                <c:pt idx="28">
                  <c:v>96.892398015993535</c:v>
                </c:pt>
                <c:pt idx="29">
                  <c:v>97.226439923069137</c:v>
                </c:pt>
                <c:pt idx="30">
                  <c:v>96.993622836319474</c:v>
                </c:pt>
                <c:pt idx="31">
                  <c:v>97.206194959003938</c:v>
                </c:pt>
                <c:pt idx="32">
                  <c:v>96.862030569895737</c:v>
                </c:pt>
                <c:pt idx="33">
                  <c:v>97.398522117623244</c:v>
                </c:pt>
                <c:pt idx="34">
                  <c:v>97.206194959003938</c:v>
                </c:pt>
                <c:pt idx="35">
                  <c:v>97.530114384046968</c:v>
                </c:pt>
                <c:pt idx="36">
                  <c:v>97.35803218949286</c:v>
                </c:pt>
                <c:pt idx="37">
                  <c:v>97.439012045753628</c:v>
                </c:pt>
                <c:pt idx="38">
                  <c:v>97.600971758275136</c:v>
                </c:pt>
                <c:pt idx="39">
                  <c:v>97.337787225427675</c:v>
                </c:pt>
                <c:pt idx="40">
                  <c:v>97.297297297297305</c:v>
                </c:pt>
                <c:pt idx="41">
                  <c:v>97.398522117623244</c:v>
                </c:pt>
                <c:pt idx="42">
                  <c:v>97.651584168438106</c:v>
                </c:pt>
                <c:pt idx="43">
                  <c:v>97.77305395282923</c:v>
                </c:pt>
                <c:pt idx="44">
                  <c:v>98.036238485676691</c:v>
                </c:pt>
                <c:pt idx="45">
                  <c:v>98.08685089583966</c:v>
                </c:pt>
                <c:pt idx="46">
                  <c:v>98.279178054458953</c:v>
                </c:pt>
                <c:pt idx="47">
                  <c:v>98.613219961534568</c:v>
                </c:pt>
                <c:pt idx="48">
                  <c:v>98.319667982589337</c:v>
                </c:pt>
                <c:pt idx="49">
                  <c:v>98.896649458447214</c:v>
                </c:pt>
                <c:pt idx="50">
                  <c:v>99.099099099099092</c:v>
                </c:pt>
                <c:pt idx="51">
                  <c:v>99.463508452272492</c:v>
                </c:pt>
                <c:pt idx="52">
                  <c:v>99.605223200728815</c:v>
                </c:pt>
                <c:pt idx="53">
                  <c:v>99.919020143739246</c:v>
                </c:pt>
                <c:pt idx="54">
                  <c:v>100.20244964065188</c:v>
                </c:pt>
                <c:pt idx="55">
                  <c:v>100.65796133211865</c:v>
                </c:pt>
                <c:pt idx="56">
                  <c:v>100.76930863447717</c:v>
                </c:pt>
                <c:pt idx="57">
                  <c:v>100.91102338293349</c:v>
                </c:pt>
                <c:pt idx="58">
                  <c:v>101.35641259236765</c:v>
                </c:pt>
                <c:pt idx="59">
                  <c:v>101.50824982285656</c:v>
                </c:pt>
                <c:pt idx="60">
                  <c:v>101.75118939163883</c:v>
                </c:pt>
                <c:pt idx="61">
                  <c:v>101.82204676586699</c:v>
                </c:pt>
                <c:pt idx="62">
                  <c:v>101.67020953537806</c:v>
                </c:pt>
                <c:pt idx="63">
                  <c:v>102.14596619091</c:v>
                </c:pt>
                <c:pt idx="64">
                  <c:v>102.58123291831156</c:v>
                </c:pt>
                <c:pt idx="65">
                  <c:v>102.73307014880049</c:v>
                </c:pt>
                <c:pt idx="66">
                  <c:v>102.99625468164794</c:v>
                </c:pt>
                <c:pt idx="67">
                  <c:v>103.21894928636502</c:v>
                </c:pt>
                <c:pt idx="68">
                  <c:v>103.32017410669097</c:v>
                </c:pt>
                <c:pt idx="69">
                  <c:v>103.56311367547323</c:v>
                </c:pt>
                <c:pt idx="70">
                  <c:v>104.04899281303777</c:v>
                </c:pt>
                <c:pt idx="71">
                  <c:v>104.19070756149407</c:v>
                </c:pt>
              </c:numCache>
            </c:numRef>
          </c:val>
          <c:smooth val="0"/>
          <c:extLst>
            <c:ext xmlns:c16="http://schemas.microsoft.com/office/drawing/2014/chart" uri="{C3380CC4-5D6E-409C-BE32-E72D297353CC}">
              <c16:uniqueId val="{00000000-C6F6-415E-97AC-80068F26EF23}"/>
            </c:ext>
          </c:extLst>
        </c:ser>
        <c:ser>
          <c:idx val="2"/>
          <c:order val="1"/>
          <c:tx>
            <c:strRef>
              <c:f>'SD emp recession'!$O$5:$O$6</c:f>
              <c:strCache>
                <c:ptCount val="2"/>
                <c:pt idx="0">
                  <c:v>Great recession</c:v>
                </c:pt>
                <c:pt idx="1">
                  <c:v>(100 = April 2008)</c:v>
                </c:pt>
              </c:strCache>
            </c:strRef>
          </c:tx>
          <c:spPr>
            <a:ln w="50800" cap="rnd">
              <a:solidFill>
                <a:srgbClr val="FF9933"/>
              </a:solidFill>
              <a:round/>
            </a:ln>
            <a:effectLst/>
          </c:spPr>
          <c:marker>
            <c:symbol val="none"/>
          </c:marker>
          <c:cat>
            <c:strRef>
              <c:f>'SD emp recession'!$K$7:$K$78</c:f>
              <c:strCache>
                <c:ptCount val="72"/>
                <c:pt idx="0">
                  <c:v>Peak</c:v>
                </c:pt>
                <c:pt idx="1">
                  <c:v>2</c:v>
                </c:pt>
                <c:pt idx="2">
                  <c:v>3</c:v>
                </c:pt>
                <c:pt idx="3">
                  <c:v>4</c:v>
                </c:pt>
                <c:pt idx="4">
                  <c:v>5</c:v>
                </c:pt>
                <c:pt idx="5">
                  <c:v>6</c:v>
                </c:pt>
                <c:pt idx="6">
                  <c:v>7</c:v>
                </c:pt>
                <c:pt idx="7">
                  <c:v>8</c:v>
                </c:pt>
                <c:pt idx="8">
                  <c:v>9</c:v>
                </c:pt>
                <c:pt idx="9">
                  <c:v>10</c:v>
                </c:pt>
                <c:pt idx="10">
                  <c:v>11</c:v>
                </c:pt>
                <c:pt idx="11">
                  <c:v>12</c:v>
                </c:pt>
                <c:pt idx="12">
                  <c:v>1 year</c:v>
                </c:pt>
                <c:pt idx="13">
                  <c:v>14</c:v>
                </c:pt>
                <c:pt idx="14">
                  <c:v>15</c:v>
                </c:pt>
                <c:pt idx="15">
                  <c:v>16</c:v>
                </c:pt>
                <c:pt idx="16">
                  <c:v>17</c:v>
                </c:pt>
                <c:pt idx="17">
                  <c:v>18</c:v>
                </c:pt>
                <c:pt idx="18">
                  <c:v>19</c:v>
                </c:pt>
                <c:pt idx="19">
                  <c:v>20</c:v>
                </c:pt>
                <c:pt idx="20">
                  <c:v>21</c:v>
                </c:pt>
                <c:pt idx="21">
                  <c:v>22</c:v>
                </c:pt>
                <c:pt idx="22">
                  <c:v>23</c:v>
                </c:pt>
                <c:pt idx="23">
                  <c:v>24</c:v>
                </c:pt>
                <c:pt idx="24">
                  <c:v>2 years</c:v>
                </c:pt>
                <c:pt idx="25">
                  <c:v>26</c:v>
                </c:pt>
                <c:pt idx="26">
                  <c:v>27</c:v>
                </c:pt>
                <c:pt idx="27">
                  <c:v>28</c:v>
                </c:pt>
                <c:pt idx="28">
                  <c:v>29</c:v>
                </c:pt>
                <c:pt idx="29">
                  <c:v>30</c:v>
                </c:pt>
                <c:pt idx="30">
                  <c:v>31</c:v>
                </c:pt>
                <c:pt idx="31">
                  <c:v>32</c:v>
                </c:pt>
                <c:pt idx="32">
                  <c:v>33</c:v>
                </c:pt>
                <c:pt idx="33">
                  <c:v>34</c:v>
                </c:pt>
                <c:pt idx="34">
                  <c:v>35</c:v>
                </c:pt>
                <c:pt idx="35">
                  <c:v>36</c:v>
                </c:pt>
                <c:pt idx="36">
                  <c:v>3 years</c:v>
                </c:pt>
                <c:pt idx="37">
                  <c:v>38</c:v>
                </c:pt>
                <c:pt idx="38">
                  <c:v>39</c:v>
                </c:pt>
                <c:pt idx="39">
                  <c:v>40</c:v>
                </c:pt>
                <c:pt idx="40">
                  <c:v>41</c:v>
                </c:pt>
                <c:pt idx="41">
                  <c:v>42</c:v>
                </c:pt>
                <c:pt idx="42">
                  <c:v>43</c:v>
                </c:pt>
                <c:pt idx="43">
                  <c:v>44</c:v>
                </c:pt>
                <c:pt idx="44">
                  <c:v>45</c:v>
                </c:pt>
                <c:pt idx="45">
                  <c:v>46</c:v>
                </c:pt>
                <c:pt idx="46">
                  <c:v>47</c:v>
                </c:pt>
                <c:pt idx="47">
                  <c:v>48</c:v>
                </c:pt>
                <c:pt idx="48">
                  <c:v>4 years</c:v>
                </c:pt>
                <c:pt idx="49">
                  <c:v>50</c:v>
                </c:pt>
                <c:pt idx="50">
                  <c:v>51</c:v>
                </c:pt>
                <c:pt idx="51">
                  <c:v>52</c:v>
                </c:pt>
                <c:pt idx="52">
                  <c:v>53</c:v>
                </c:pt>
                <c:pt idx="53">
                  <c:v>54</c:v>
                </c:pt>
                <c:pt idx="54">
                  <c:v>55</c:v>
                </c:pt>
                <c:pt idx="55">
                  <c:v>56</c:v>
                </c:pt>
                <c:pt idx="56">
                  <c:v>57</c:v>
                </c:pt>
                <c:pt idx="57">
                  <c:v>58</c:v>
                </c:pt>
                <c:pt idx="58">
                  <c:v>59</c:v>
                </c:pt>
                <c:pt idx="59">
                  <c:v>60</c:v>
                </c:pt>
                <c:pt idx="60">
                  <c:v>5 years</c:v>
                </c:pt>
                <c:pt idx="61">
                  <c:v>62</c:v>
                </c:pt>
                <c:pt idx="62">
                  <c:v>63</c:v>
                </c:pt>
                <c:pt idx="63">
                  <c:v>64</c:v>
                </c:pt>
                <c:pt idx="64">
                  <c:v>65</c:v>
                </c:pt>
                <c:pt idx="65">
                  <c:v>66</c:v>
                </c:pt>
                <c:pt idx="66">
                  <c:v>67</c:v>
                </c:pt>
                <c:pt idx="67">
                  <c:v>68</c:v>
                </c:pt>
                <c:pt idx="68">
                  <c:v>69</c:v>
                </c:pt>
                <c:pt idx="69">
                  <c:v>70</c:v>
                </c:pt>
                <c:pt idx="70">
                  <c:v>71</c:v>
                </c:pt>
                <c:pt idx="71">
                  <c:v>72</c:v>
                </c:pt>
              </c:strCache>
            </c:strRef>
          </c:cat>
          <c:val>
            <c:numRef>
              <c:f>'SD emp recession'!$O$7:$O$78</c:f>
              <c:numCache>
                <c:formatCode>General</c:formatCode>
                <c:ptCount val="72"/>
                <c:pt idx="0">
                  <c:v>100</c:v>
                </c:pt>
                <c:pt idx="1">
                  <c:v>99.85639785352582</c:v>
                </c:pt>
                <c:pt idx="2">
                  <c:v>99.735469730179133</c:v>
                </c:pt>
                <c:pt idx="3">
                  <c:v>99.705237699342462</c:v>
                </c:pt>
                <c:pt idx="4">
                  <c:v>99.425591414103252</c:v>
                </c:pt>
                <c:pt idx="5">
                  <c:v>99.21396719824655</c:v>
                </c:pt>
                <c:pt idx="6">
                  <c:v>98.760486735696489</c:v>
                </c:pt>
                <c:pt idx="7">
                  <c:v>98.254100219182234</c:v>
                </c:pt>
                <c:pt idx="8">
                  <c:v>97.725039679540487</c:v>
                </c:pt>
                <c:pt idx="9">
                  <c:v>97.037260978006216</c:v>
                </c:pt>
                <c:pt idx="10">
                  <c:v>96.304134230216917</c:v>
                </c:pt>
                <c:pt idx="11">
                  <c:v>95.684377598065154</c:v>
                </c:pt>
                <c:pt idx="12">
                  <c:v>95.049504950495049</c:v>
                </c:pt>
                <c:pt idx="13">
                  <c:v>94.75474264983751</c:v>
                </c:pt>
                <c:pt idx="14">
                  <c:v>94.354168241251628</c:v>
                </c:pt>
                <c:pt idx="15">
                  <c:v>93.265815131131433</c:v>
                </c:pt>
                <c:pt idx="16">
                  <c:v>93.28848915425894</c:v>
                </c:pt>
                <c:pt idx="17">
                  <c:v>92.978610838183059</c:v>
                </c:pt>
                <c:pt idx="18">
                  <c:v>93.333837200513955</c:v>
                </c:pt>
                <c:pt idx="19">
                  <c:v>93.364069231350626</c:v>
                </c:pt>
                <c:pt idx="20">
                  <c:v>93.250699115713104</c:v>
                </c:pt>
                <c:pt idx="21">
                  <c:v>93.076864938402252</c:v>
                </c:pt>
                <c:pt idx="22">
                  <c:v>92.948378807346387</c:v>
                </c:pt>
                <c:pt idx="23">
                  <c:v>92.933262791928044</c:v>
                </c:pt>
                <c:pt idx="24">
                  <c:v>93.817549693900688</c:v>
                </c:pt>
                <c:pt idx="25">
                  <c:v>94.271030156450763</c:v>
                </c:pt>
                <c:pt idx="26">
                  <c:v>94.104753986849062</c:v>
                </c:pt>
                <c:pt idx="27">
                  <c:v>93.900687778701553</c:v>
                </c:pt>
                <c:pt idx="28">
                  <c:v>94.150102033104091</c:v>
                </c:pt>
                <c:pt idx="29">
                  <c:v>93.88557176328321</c:v>
                </c:pt>
                <c:pt idx="30">
                  <c:v>93.983825863502389</c:v>
                </c:pt>
                <c:pt idx="31">
                  <c:v>93.809991686191523</c:v>
                </c:pt>
                <c:pt idx="32">
                  <c:v>93.92336180182906</c:v>
                </c:pt>
                <c:pt idx="33">
                  <c:v>94.301262187287435</c:v>
                </c:pt>
                <c:pt idx="34">
                  <c:v>94.452422341470793</c:v>
                </c:pt>
                <c:pt idx="35">
                  <c:v>94.354168241251628</c:v>
                </c:pt>
                <c:pt idx="36">
                  <c:v>94.414632302924957</c:v>
                </c:pt>
                <c:pt idx="37">
                  <c:v>94.25591414103242</c:v>
                </c:pt>
                <c:pt idx="38">
                  <c:v>94.142544025394898</c:v>
                </c:pt>
                <c:pt idx="39">
                  <c:v>94.422190310634122</c:v>
                </c:pt>
                <c:pt idx="40">
                  <c:v>94.437306326052465</c:v>
                </c:pt>
                <c:pt idx="41">
                  <c:v>94.656488549618331</c:v>
                </c:pt>
                <c:pt idx="42">
                  <c:v>94.648930541909166</c:v>
                </c:pt>
                <c:pt idx="43">
                  <c:v>94.830322726929197</c:v>
                </c:pt>
                <c:pt idx="44">
                  <c:v>94.905902804020869</c:v>
                </c:pt>
                <c:pt idx="45">
                  <c:v>95.117527019877571</c:v>
                </c:pt>
                <c:pt idx="46">
                  <c:v>95.359383266570944</c:v>
                </c:pt>
                <c:pt idx="47">
                  <c:v>95.578565490136796</c:v>
                </c:pt>
                <c:pt idx="48">
                  <c:v>96.818078754440336</c:v>
                </c:pt>
                <c:pt idx="49">
                  <c:v>97.097725039679545</c:v>
                </c:pt>
                <c:pt idx="50">
                  <c:v>97.309349255536247</c:v>
                </c:pt>
                <c:pt idx="51">
                  <c:v>97.241327186153725</c:v>
                </c:pt>
                <c:pt idx="52">
                  <c:v>97.407603355755427</c:v>
                </c:pt>
                <c:pt idx="53">
                  <c:v>97.596553548484621</c:v>
                </c:pt>
                <c:pt idx="54">
                  <c:v>97.74771370266798</c:v>
                </c:pt>
                <c:pt idx="55">
                  <c:v>97.959337918524682</c:v>
                </c:pt>
                <c:pt idx="56">
                  <c:v>98.216310180636384</c:v>
                </c:pt>
                <c:pt idx="57">
                  <c:v>98.405260373365593</c:v>
                </c:pt>
                <c:pt idx="58">
                  <c:v>98.601768573803952</c:v>
                </c:pt>
                <c:pt idx="59">
                  <c:v>98.858740835915654</c:v>
                </c:pt>
                <c:pt idx="60">
                  <c:v>99.138387121154864</c:v>
                </c:pt>
                <c:pt idx="61">
                  <c:v>99.206409190537372</c:v>
                </c:pt>
                <c:pt idx="62">
                  <c:v>99.319779306174894</c:v>
                </c:pt>
                <c:pt idx="63">
                  <c:v>99.470939460358252</c:v>
                </c:pt>
                <c:pt idx="64">
                  <c:v>99.561635552868267</c:v>
                </c:pt>
                <c:pt idx="65">
                  <c:v>99.811049807270805</c:v>
                </c:pt>
                <c:pt idx="66">
                  <c:v>100.24941425440255</c:v>
                </c:pt>
                <c:pt idx="67">
                  <c:v>100.43836444713175</c:v>
                </c:pt>
                <c:pt idx="68">
                  <c:v>100.68022069382512</c:v>
                </c:pt>
                <c:pt idx="69">
                  <c:v>100.38545839316757</c:v>
                </c:pt>
                <c:pt idx="70">
                  <c:v>100.76335877862597</c:v>
                </c:pt>
                <c:pt idx="71">
                  <c:v>100.97498299448266</c:v>
                </c:pt>
              </c:numCache>
            </c:numRef>
          </c:val>
          <c:smooth val="0"/>
          <c:extLst>
            <c:ext xmlns:c16="http://schemas.microsoft.com/office/drawing/2014/chart" uri="{C3380CC4-5D6E-409C-BE32-E72D297353CC}">
              <c16:uniqueId val="{00000001-C6F6-415E-97AC-80068F26EF23}"/>
            </c:ext>
          </c:extLst>
        </c:ser>
        <c:ser>
          <c:idx val="3"/>
          <c:order val="2"/>
          <c:tx>
            <c:strRef>
              <c:f>'SD emp recession'!$P$5:$P$6</c:f>
              <c:strCache>
                <c:ptCount val="2"/>
                <c:pt idx="0">
                  <c:v>COVID Recession</c:v>
                </c:pt>
                <c:pt idx="1">
                  <c:v>(100 = February 2020)</c:v>
                </c:pt>
              </c:strCache>
            </c:strRef>
          </c:tx>
          <c:spPr>
            <a:ln w="50800" cap="rnd">
              <a:solidFill>
                <a:schemeClr val="accent6"/>
              </a:solidFill>
              <a:round/>
            </a:ln>
            <a:effectLst/>
          </c:spPr>
          <c:marker>
            <c:symbol val="none"/>
          </c:marker>
          <c:dLbls>
            <c:dLbl>
              <c:idx val="6"/>
              <c:layout>
                <c:manualLayout>
                  <c:x val="0.11418344513657191"/>
                  <c:y val="3.9847097863061967E-3"/>
                </c:manualLayout>
              </c:layout>
              <c:tx>
                <c:rich>
                  <a:bodyPr/>
                  <a:lstStyle/>
                  <a:p>
                    <a:r>
                      <a:rPr lang="en-US" sz="2400" b="1">
                        <a:solidFill>
                          <a:schemeClr val="accent6"/>
                        </a:solidFill>
                      </a:rPr>
                      <a:t>December (-5%)</a:t>
                    </a:r>
                  </a:p>
                </c:rich>
              </c:tx>
              <c:showLegendKey val="0"/>
              <c:showVal val="1"/>
              <c:showCatName val="0"/>
              <c:showSerName val="0"/>
              <c:showPercent val="0"/>
              <c:showBubbleSize val="0"/>
              <c:extLst>
                <c:ext xmlns:c15="http://schemas.microsoft.com/office/drawing/2012/chart" uri="{CE6537A1-D6FC-4f65-9D91-7224C49458BB}">
                  <c15:layout>
                    <c:manualLayout>
                      <c:w val="0.24159576632167887"/>
                      <c:h val="0.13934379091030621"/>
                    </c:manualLayout>
                  </c15:layout>
                  <c15:showDataLabelsRange val="0"/>
                </c:ext>
                <c:ext xmlns:c16="http://schemas.microsoft.com/office/drawing/2014/chart" uri="{C3380CC4-5D6E-409C-BE32-E72D297353CC}">
                  <c16:uniqueId val="{00000002-C6F6-415E-97AC-80068F26EF23}"/>
                </c:ext>
              </c:extLst>
            </c:dLbl>
            <c:spPr>
              <a:noFill/>
              <a:ln>
                <a:noFill/>
              </a:ln>
              <a:effectLst/>
            </c:spPr>
            <c:txPr>
              <a:bodyPr rot="0" spcFirstLastPara="1" vertOverflow="ellipsis" vert="horz" wrap="square" anchor="ctr" anchorCtr="1"/>
              <a:lstStyle/>
              <a:p>
                <a:pPr>
                  <a:defRPr sz="2400" b="0" i="0" u="none" strike="noStrike" kern="1200" baseline="0">
                    <a:solidFill>
                      <a:schemeClr val="accent6"/>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'SD emp recession'!$K$7:$K$78</c:f>
              <c:strCache>
                <c:ptCount val="72"/>
                <c:pt idx="0">
                  <c:v>Peak</c:v>
                </c:pt>
                <c:pt idx="1">
                  <c:v>2</c:v>
                </c:pt>
                <c:pt idx="2">
                  <c:v>3</c:v>
                </c:pt>
                <c:pt idx="3">
                  <c:v>4</c:v>
                </c:pt>
                <c:pt idx="4">
                  <c:v>5</c:v>
                </c:pt>
                <c:pt idx="5">
                  <c:v>6</c:v>
                </c:pt>
                <c:pt idx="6">
                  <c:v>7</c:v>
                </c:pt>
                <c:pt idx="7">
                  <c:v>8</c:v>
                </c:pt>
                <c:pt idx="8">
                  <c:v>9</c:v>
                </c:pt>
                <c:pt idx="9">
                  <c:v>10</c:v>
                </c:pt>
                <c:pt idx="10">
                  <c:v>11</c:v>
                </c:pt>
                <c:pt idx="11">
                  <c:v>12</c:v>
                </c:pt>
                <c:pt idx="12">
                  <c:v>1 year</c:v>
                </c:pt>
                <c:pt idx="13">
                  <c:v>14</c:v>
                </c:pt>
                <c:pt idx="14">
                  <c:v>15</c:v>
                </c:pt>
                <c:pt idx="15">
                  <c:v>16</c:v>
                </c:pt>
                <c:pt idx="16">
                  <c:v>17</c:v>
                </c:pt>
                <c:pt idx="17">
                  <c:v>18</c:v>
                </c:pt>
                <c:pt idx="18">
                  <c:v>19</c:v>
                </c:pt>
                <c:pt idx="19">
                  <c:v>20</c:v>
                </c:pt>
                <c:pt idx="20">
                  <c:v>21</c:v>
                </c:pt>
                <c:pt idx="21">
                  <c:v>22</c:v>
                </c:pt>
                <c:pt idx="22">
                  <c:v>23</c:v>
                </c:pt>
                <c:pt idx="23">
                  <c:v>24</c:v>
                </c:pt>
                <c:pt idx="24">
                  <c:v>2 years</c:v>
                </c:pt>
                <c:pt idx="25">
                  <c:v>26</c:v>
                </c:pt>
                <c:pt idx="26">
                  <c:v>27</c:v>
                </c:pt>
                <c:pt idx="27">
                  <c:v>28</c:v>
                </c:pt>
                <c:pt idx="28">
                  <c:v>29</c:v>
                </c:pt>
                <c:pt idx="29">
                  <c:v>30</c:v>
                </c:pt>
                <c:pt idx="30">
                  <c:v>31</c:v>
                </c:pt>
                <c:pt idx="31">
                  <c:v>32</c:v>
                </c:pt>
                <c:pt idx="32">
                  <c:v>33</c:v>
                </c:pt>
                <c:pt idx="33">
                  <c:v>34</c:v>
                </c:pt>
                <c:pt idx="34">
                  <c:v>35</c:v>
                </c:pt>
                <c:pt idx="35">
                  <c:v>36</c:v>
                </c:pt>
                <c:pt idx="36">
                  <c:v>3 years</c:v>
                </c:pt>
                <c:pt idx="37">
                  <c:v>38</c:v>
                </c:pt>
                <c:pt idx="38">
                  <c:v>39</c:v>
                </c:pt>
                <c:pt idx="39">
                  <c:v>40</c:v>
                </c:pt>
                <c:pt idx="40">
                  <c:v>41</c:v>
                </c:pt>
                <c:pt idx="41">
                  <c:v>42</c:v>
                </c:pt>
                <c:pt idx="42">
                  <c:v>43</c:v>
                </c:pt>
                <c:pt idx="43">
                  <c:v>44</c:v>
                </c:pt>
                <c:pt idx="44">
                  <c:v>45</c:v>
                </c:pt>
                <c:pt idx="45">
                  <c:v>46</c:v>
                </c:pt>
                <c:pt idx="46">
                  <c:v>47</c:v>
                </c:pt>
                <c:pt idx="47">
                  <c:v>48</c:v>
                </c:pt>
                <c:pt idx="48">
                  <c:v>4 years</c:v>
                </c:pt>
                <c:pt idx="49">
                  <c:v>50</c:v>
                </c:pt>
                <c:pt idx="50">
                  <c:v>51</c:v>
                </c:pt>
                <c:pt idx="51">
                  <c:v>52</c:v>
                </c:pt>
                <c:pt idx="52">
                  <c:v>53</c:v>
                </c:pt>
                <c:pt idx="53">
                  <c:v>54</c:v>
                </c:pt>
                <c:pt idx="54">
                  <c:v>55</c:v>
                </c:pt>
                <c:pt idx="55">
                  <c:v>56</c:v>
                </c:pt>
                <c:pt idx="56">
                  <c:v>57</c:v>
                </c:pt>
                <c:pt idx="57">
                  <c:v>58</c:v>
                </c:pt>
                <c:pt idx="58">
                  <c:v>59</c:v>
                </c:pt>
                <c:pt idx="59">
                  <c:v>60</c:v>
                </c:pt>
                <c:pt idx="60">
                  <c:v>5 years</c:v>
                </c:pt>
                <c:pt idx="61">
                  <c:v>62</c:v>
                </c:pt>
                <c:pt idx="62">
                  <c:v>63</c:v>
                </c:pt>
                <c:pt idx="63">
                  <c:v>64</c:v>
                </c:pt>
                <c:pt idx="64">
                  <c:v>65</c:v>
                </c:pt>
                <c:pt idx="65">
                  <c:v>66</c:v>
                </c:pt>
                <c:pt idx="66">
                  <c:v>67</c:v>
                </c:pt>
                <c:pt idx="67">
                  <c:v>68</c:v>
                </c:pt>
                <c:pt idx="68">
                  <c:v>69</c:v>
                </c:pt>
                <c:pt idx="69">
                  <c:v>70</c:v>
                </c:pt>
                <c:pt idx="70">
                  <c:v>71</c:v>
                </c:pt>
                <c:pt idx="71">
                  <c:v>72</c:v>
                </c:pt>
              </c:strCache>
            </c:strRef>
          </c:cat>
          <c:val>
            <c:numRef>
              <c:f>'SD emp recession'!$P$7:$P$78</c:f>
              <c:numCache>
                <c:formatCode>General</c:formatCode>
                <c:ptCount val="72"/>
                <c:pt idx="0">
                  <c:v>100</c:v>
                </c:pt>
                <c:pt idx="1">
                  <c:v>98.811400052534822</c:v>
                </c:pt>
                <c:pt idx="2">
                  <c:v>83.307065931179409</c:v>
                </c:pt>
                <c:pt idx="3">
                  <c:v>83.917783031258224</c:v>
                </c:pt>
                <c:pt idx="4">
                  <c:v>87.601786183346476</c:v>
                </c:pt>
                <c:pt idx="5">
                  <c:v>88.015497767270816</c:v>
                </c:pt>
                <c:pt idx="6">
                  <c:v>88.724717625426848</c:v>
                </c:pt>
                <c:pt idx="7">
                  <c:v>89.933018124507498</c:v>
                </c:pt>
                <c:pt idx="8">
                  <c:v>90.156291042815866</c:v>
                </c:pt>
                <c:pt idx="9">
                  <c:v>90.556868925663252</c:v>
                </c:pt>
                <c:pt idx="10">
                  <c:v>90.524034672970842</c:v>
                </c:pt>
                <c:pt idx="11">
                  <c:v>89.611242448121871</c:v>
                </c:pt>
                <c:pt idx="12">
                  <c:v>91.325190438665629</c:v>
                </c:pt>
                <c:pt idx="13">
                  <c:v>91.581297609666407</c:v>
                </c:pt>
                <c:pt idx="14">
                  <c:v>91.804570527974789</c:v>
                </c:pt>
                <c:pt idx="15">
                  <c:v>91.876805883898086</c:v>
                </c:pt>
                <c:pt idx="16">
                  <c:v>92.178881008668242</c:v>
                </c:pt>
                <c:pt idx="17">
                  <c:v>93.177042290517477</c:v>
                </c:pt>
                <c:pt idx="18">
                  <c:v>92.881534016285798</c:v>
                </c:pt>
                <c:pt idx="19">
                  <c:v>93.367480956133448</c:v>
                </c:pt>
                <c:pt idx="20">
                  <c:v>94.286840031520882</c:v>
                </c:pt>
                <c:pt idx="21">
                  <c:v>94.490412398213834</c:v>
                </c:pt>
                <c:pt idx="22">
                  <c:v>94.766220120830042</c:v>
                </c:pt>
              </c:numCache>
            </c:numRef>
          </c:val>
          <c:smooth val="0"/>
          <c:extLst>
            <c:ext xmlns:c16="http://schemas.microsoft.com/office/drawing/2014/chart" uri="{C3380CC4-5D6E-409C-BE32-E72D297353CC}">
              <c16:uniqueId val="{00000003-C6F6-415E-97AC-80068F26EF23}"/>
            </c:ext>
          </c:extLst>
        </c:ser>
        <c:dLbls>
          <c:showLegendKey val="0"/>
          <c:showVal val="0"/>
          <c:showCatName val="0"/>
          <c:showSerName val="0"/>
          <c:showPercent val="0"/>
          <c:showBubbleSize val="0"/>
        </c:dLbls>
        <c:smooth val="0"/>
        <c:axId val="2105072816"/>
        <c:axId val="126940432"/>
      </c:lineChart>
      <c:catAx>
        <c:axId val="210507281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a:t>Years</a:t>
                </a:r>
                <a:r>
                  <a:rPr lang="en-US" sz="1400" b="0" baseline="0"/>
                  <a:t> since the Peak</a:t>
                </a:r>
                <a:endParaRPr lang="en-US" sz="1400" b="0"/>
              </a:p>
            </c:rich>
          </c:tx>
          <c:layout>
            <c:manualLayout>
              <c:xMode val="edge"/>
              <c:yMode val="edge"/>
              <c:x val="0.43048881989354404"/>
              <c:y val="0.8451915304878502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6940432"/>
        <c:crosses val="autoZero"/>
        <c:auto val="1"/>
        <c:lblAlgn val="ctr"/>
        <c:lblOffset val="100"/>
        <c:tickLblSkip val="12"/>
        <c:tickMarkSkip val="12"/>
        <c:noMultiLvlLbl val="0"/>
      </c:catAx>
      <c:valAx>
        <c:axId val="126940432"/>
        <c:scaling>
          <c:orientation val="minMax"/>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a:latin typeface="Arial" panose="020B0604020202020204" pitchFamily="34" charset="0"/>
                    <a:cs typeface="Arial" panose="020B0604020202020204" pitchFamily="34" charset="0"/>
                  </a:rPr>
                  <a:t>Index 100= Pre recession Peak</a:t>
                </a:r>
              </a:p>
            </c:rich>
          </c:tx>
          <c:layout>
            <c:manualLayout>
              <c:xMode val="edge"/>
              <c:yMode val="edge"/>
              <c:x val="1.0463126972225022E-2"/>
              <c:y val="0.1948463829700966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105072816"/>
        <c:crosses val="autoZero"/>
        <c:crossBetween val="between"/>
      </c:valAx>
      <c:spPr>
        <a:noFill/>
        <a:ln>
          <a:noFill/>
        </a:ln>
        <a:effectLst/>
      </c:spPr>
    </c:plotArea>
    <c:legend>
      <c:legendPos val="b"/>
      <c:layout>
        <c:manualLayout>
          <c:xMode val="edge"/>
          <c:yMode val="edge"/>
          <c:x val="3.230656452260465E-2"/>
          <c:y val="0.8872396361575392"/>
          <c:w val="0.93770815243304095"/>
          <c:h val="7.816594750837575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5291320421053"/>
          <c:y val="7.3005272518029407E-2"/>
          <c:w val="0.84936243310108139"/>
          <c:h val="0.74305561319086988"/>
        </c:manualLayout>
      </c:layout>
      <c:barChart>
        <c:barDir val="col"/>
        <c:grouping val="clustered"/>
        <c:varyColors val="0"/>
        <c:ser>
          <c:idx val="0"/>
          <c:order val="0"/>
          <c:tx>
            <c:strRef>
              <c:f>Sheet1!$B$1</c:f>
              <c:strCache>
                <c:ptCount val="1"/>
                <c:pt idx="0">
                  <c:v>Series 1</c:v>
                </c:pt>
              </c:strCache>
            </c:strRef>
          </c:tx>
          <c:spPr>
            <a:solidFill>
              <a:schemeClr val="bg1">
                <a:lumMod val="50000"/>
              </a:schemeClr>
            </a:solidFill>
            <a:ln>
              <a:noFill/>
            </a:ln>
            <a:effectLst/>
          </c:spPr>
          <c:invertIfNegative val="0"/>
          <c:dPt>
            <c:idx val="0"/>
            <c:invertIfNegative val="0"/>
            <c:bubble3D val="0"/>
            <c:spPr>
              <a:solidFill>
                <a:srgbClr val="A70084"/>
              </a:solidFill>
              <a:ln>
                <a:noFill/>
              </a:ln>
              <a:effectLst/>
            </c:spPr>
            <c:extLst>
              <c:ext xmlns:c16="http://schemas.microsoft.com/office/drawing/2014/chart" uri="{C3380CC4-5D6E-409C-BE32-E72D297353CC}">
                <c16:uniqueId val="{00000004-B4E1-4D81-924C-53ABE718074B}"/>
              </c:ext>
            </c:extLst>
          </c:dPt>
          <c:dPt>
            <c:idx val="1"/>
            <c:invertIfNegative val="0"/>
            <c:bubble3D val="0"/>
            <c:spPr>
              <a:solidFill>
                <a:srgbClr val="A70084"/>
              </a:solidFill>
              <a:ln>
                <a:solidFill>
                  <a:srgbClr val="BF435A"/>
                </a:solidFill>
              </a:ln>
              <a:effectLst/>
            </c:spPr>
            <c:extLst>
              <c:ext xmlns:c16="http://schemas.microsoft.com/office/drawing/2014/chart" uri="{C3380CC4-5D6E-409C-BE32-E72D297353CC}">
                <c16:uniqueId val="{00000005-B4E1-4D81-924C-53ABE718074B}"/>
              </c:ext>
            </c:extLst>
          </c:dPt>
          <c:dPt>
            <c:idx val="2"/>
            <c:invertIfNegative val="0"/>
            <c:bubble3D val="0"/>
            <c:spPr>
              <a:solidFill>
                <a:srgbClr val="A70084"/>
              </a:solidFill>
              <a:ln>
                <a:noFill/>
              </a:ln>
              <a:effectLst/>
            </c:spPr>
            <c:extLst>
              <c:ext xmlns:c16="http://schemas.microsoft.com/office/drawing/2014/chart" uri="{C3380CC4-5D6E-409C-BE32-E72D297353CC}">
                <c16:uniqueId val="{00000006-B4E1-4D81-924C-53ABE718074B}"/>
              </c:ext>
            </c:extLst>
          </c:dPt>
          <c:dPt>
            <c:idx val="3"/>
            <c:invertIfNegative val="0"/>
            <c:bubble3D val="0"/>
            <c:spPr>
              <a:solidFill>
                <a:srgbClr val="E74E69">
                  <a:alpha val="69804"/>
                </a:srgbClr>
              </a:solidFill>
              <a:ln>
                <a:noFill/>
              </a:ln>
              <a:effectLst/>
            </c:spPr>
            <c:extLst>
              <c:ext xmlns:c16="http://schemas.microsoft.com/office/drawing/2014/chart" uri="{C3380CC4-5D6E-409C-BE32-E72D297353CC}">
                <c16:uniqueId val="{00000006-7D43-4210-BC4D-0F5E754EB63D}"/>
              </c:ext>
            </c:extLst>
          </c:dPt>
          <c:dPt>
            <c:idx val="4"/>
            <c:invertIfNegative val="0"/>
            <c:bubble3D val="0"/>
            <c:spPr>
              <a:solidFill>
                <a:srgbClr val="E74E69">
                  <a:alpha val="69804"/>
                </a:srgbClr>
              </a:solidFill>
              <a:ln>
                <a:noFill/>
              </a:ln>
              <a:effectLst/>
            </c:spPr>
            <c:extLst>
              <c:ext xmlns:c16="http://schemas.microsoft.com/office/drawing/2014/chart" uri="{C3380CC4-5D6E-409C-BE32-E72D297353CC}">
                <c16:uniqueId val="{00000007-7D43-4210-BC4D-0F5E754EB63D}"/>
              </c:ext>
            </c:extLst>
          </c:dPt>
          <c:dPt>
            <c:idx val="5"/>
            <c:invertIfNegative val="0"/>
            <c:bubble3D val="0"/>
            <c:spPr>
              <a:solidFill>
                <a:srgbClr val="E74E69">
                  <a:alpha val="69804"/>
                </a:srgbClr>
              </a:solidFill>
              <a:ln>
                <a:noFill/>
              </a:ln>
              <a:effectLst/>
            </c:spPr>
            <c:extLst>
              <c:ext xmlns:c16="http://schemas.microsoft.com/office/drawing/2014/chart" uri="{C3380CC4-5D6E-409C-BE32-E72D297353CC}">
                <c16:uniqueId val="{00000008-7D43-4210-BC4D-0F5E754EB63D}"/>
              </c:ext>
            </c:extLst>
          </c:dPt>
          <c:dPt>
            <c:idx val="6"/>
            <c:invertIfNegative val="0"/>
            <c:bubble3D val="0"/>
            <c:spPr>
              <a:solidFill>
                <a:srgbClr val="E74E69">
                  <a:alpha val="69804"/>
                </a:srgbClr>
              </a:solidFill>
              <a:ln>
                <a:noFill/>
              </a:ln>
              <a:effectLst/>
            </c:spPr>
            <c:extLst>
              <c:ext xmlns:c16="http://schemas.microsoft.com/office/drawing/2014/chart" uri="{C3380CC4-5D6E-409C-BE32-E72D297353CC}">
                <c16:uniqueId val="{00000009-7D43-4210-BC4D-0F5E754EB63D}"/>
              </c:ext>
            </c:extLst>
          </c:dPt>
          <c:dPt>
            <c:idx val="7"/>
            <c:invertIfNegative val="0"/>
            <c:bubble3D val="0"/>
            <c:spPr>
              <a:solidFill>
                <a:schemeClr val="accent3">
                  <a:alpha val="69804"/>
                </a:schemeClr>
              </a:solidFill>
              <a:ln>
                <a:noFill/>
              </a:ln>
              <a:effectLst/>
            </c:spPr>
            <c:extLst>
              <c:ext xmlns:c16="http://schemas.microsoft.com/office/drawing/2014/chart" uri="{C3380CC4-5D6E-409C-BE32-E72D297353CC}">
                <c16:uniqueId val="{0000000A-7D43-4210-BC4D-0F5E754EB63D}"/>
              </c:ext>
            </c:extLst>
          </c:dPt>
          <c:dPt>
            <c:idx val="8"/>
            <c:invertIfNegative val="0"/>
            <c:bubble3D val="0"/>
            <c:spPr>
              <a:solidFill>
                <a:schemeClr val="accent3"/>
              </a:solidFill>
              <a:ln>
                <a:noFill/>
              </a:ln>
              <a:effectLst/>
            </c:spPr>
            <c:extLst>
              <c:ext xmlns:c16="http://schemas.microsoft.com/office/drawing/2014/chart" uri="{C3380CC4-5D6E-409C-BE32-E72D297353CC}">
                <c16:uniqueId val="{0000000B-7D43-4210-BC4D-0F5E754EB63D}"/>
              </c:ext>
            </c:extLst>
          </c:dPt>
          <c:dPt>
            <c:idx val="9"/>
            <c:invertIfNegative val="0"/>
            <c:bubble3D val="0"/>
            <c:spPr>
              <a:solidFill>
                <a:schemeClr val="accent3"/>
              </a:solidFill>
              <a:ln>
                <a:noFill/>
              </a:ln>
              <a:effectLst/>
            </c:spPr>
            <c:extLst>
              <c:ext xmlns:c16="http://schemas.microsoft.com/office/drawing/2014/chart" uri="{C3380CC4-5D6E-409C-BE32-E72D297353CC}">
                <c16:uniqueId val="{0000000C-7D43-4210-BC4D-0F5E754EB63D}"/>
              </c:ext>
            </c:extLst>
          </c:dPt>
          <c:dLbls>
            <c:dLbl>
              <c:idx val="0"/>
              <c:layout>
                <c:manualLayout>
                  <c:x val="-1.97118623255031E-17"/>
                  <c:y val="1.4944423219789711E-2"/>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A70084"/>
                        </a:solidFill>
                        <a:latin typeface="+mn-lt"/>
                        <a:ea typeface="+mn-ea"/>
                        <a:cs typeface="+mn-cs"/>
                      </a:defRPr>
                    </a:pPr>
                    <a:fld id="{7AA55BB3-8A89-44D6-89A8-33333A5E99FB}" type="VALUE">
                      <a:rPr lang="en-US" sz="1400">
                        <a:solidFill>
                          <a:srgbClr val="A70084"/>
                        </a:solidFill>
                      </a:rPr>
                      <a:pPr>
                        <a:defRPr sz="1400" b="1">
                          <a:solidFill>
                            <a:srgbClr val="A70084"/>
                          </a:solidFill>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A70084"/>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4E1-4D81-924C-53ABE718074B}"/>
                </c:ext>
              </c:extLst>
            </c:dLbl>
            <c:dLbl>
              <c:idx val="1"/>
              <c:tx>
                <c:rich>
                  <a:bodyPr rot="0" spcFirstLastPara="1" vertOverflow="ellipsis" vert="horz" wrap="square" lIns="38100" tIns="19050" rIns="38100" bIns="19050" anchor="ctr" anchorCtr="1">
                    <a:spAutoFit/>
                  </a:bodyPr>
                  <a:lstStyle/>
                  <a:p>
                    <a:pPr>
                      <a:defRPr sz="1400" b="1" i="0" u="none" strike="noStrike" kern="1200" baseline="0">
                        <a:solidFill>
                          <a:srgbClr val="A70084"/>
                        </a:solidFill>
                        <a:latin typeface="+mn-lt"/>
                        <a:ea typeface="+mn-ea"/>
                        <a:cs typeface="+mn-cs"/>
                      </a:defRPr>
                    </a:pPr>
                    <a:fld id="{7470CC20-E1C6-45E1-9731-2F65451D0977}" type="VALUE">
                      <a:rPr lang="en-US" sz="1400" b="1">
                        <a:solidFill>
                          <a:srgbClr val="A70084"/>
                        </a:solidFill>
                      </a:rPr>
                      <a:pPr>
                        <a:defRPr sz="1400" b="1">
                          <a:solidFill>
                            <a:srgbClr val="A70084"/>
                          </a:solidFill>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A70084"/>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4E1-4D81-924C-53ABE718074B}"/>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A70084"/>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B4E1-4D81-924C-53ABE718074B}"/>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7D43-4210-BC4D-0F5E754EB63D}"/>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7D43-4210-BC4D-0F5E754EB63D}"/>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7D43-4210-BC4D-0F5E754EB63D}"/>
                </c:ext>
              </c:extLst>
            </c:dLbl>
            <c:dLbl>
              <c:idx val="6"/>
              <c:layout>
                <c:manualLayout>
                  <c:x val="2.3142976580401071E-3"/>
                  <c:y val="2.4154681205760591E-1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D43-4210-BC4D-0F5E754EB63D}"/>
                </c:ext>
              </c:extLst>
            </c:dLbl>
            <c:dLbl>
              <c:idx val="7"/>
              <c:tx>
                <c:rich>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fld id="{F6F4DE81-9AE5-4E0D-8685-0670E8EE35C2}" type="VALUE">
                      <a:rPr lang="en-US" sz="1400" b="0">
                        <a:solidFill>
                          <a:schemeClr val="tx1">
                            <a:lumMod val="65000"/>
                            <a:lumOff val="35000"/>
                          </a:schemeClr>
                        </a:solidFill>
                      </a:rPr>
                      <a:pPr>
                        <a:defRPr sz="1400">
                          <a:solidFill>
                            <a:schemeClr val="tx1">
                              <a:lumMod val="65000"/>
                              <a:lumOff val="35000"/>
                            </a:schemeClr>
                          </a:solidFill>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7D43-4210-BC4D-0F5E754EB63D}"/>
                </c:ext>
              </c:extLst>
            </c:dLbl>
            <c:dLbl>
              <c:idx val="8"/>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7D43-4210-BC4D-0F5E754EB63D}"/>
                </c:ext>
              </c:extLst>
            </c:dLbl>
            <c:dLbl>
              <c:idx val="9"/>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C-7D43-4210-BC4D-0F5E754EB63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Tourism</c:v>
                </c:pt>
                <c:pt idx="1">
                  <c:v>Educ.</c:v>
                </c:pt>
                <c:pt idx="2">
                  <c:v>Pro Svcs.</c:v>
                </c:pt>
                <c:pt idx="3">
                  <c:v>Retail</c:v>
                </c:pt>
                <c:pt idx="4">
                  <c:v>Health/Soc</c:v>
                </c:pt>
                <c:pt idx="5">
                  <c:v>Govt.</c:v>
                </c:pt>
                <c:pt idx="6">
                  <c:v>Manuf.</c:v>
                </c:pt>
                <c:pt idx="7">
                  <c:v>Transpo/Util.</c:v>
                </c:pt>
                <c:pt idx="8">
                  <c:v>Const.</c:v>
                </c:pt>
                <c:pt idx="9">
                  <c:v>Innov.</c:v>
                </c:pt>
              </c:strCache>
            </c:strRef>
          </c:cat>
          <c:val>
            <c:numRef>
              <c:f>Sheet1!$B$2:$B$11</c:f>
              <c:numCache>
                <c:formatCode>General</c:formatCode>
                <c:ptCount val="10"/>
                <c:pt idx="0">
                  <c:v>-29800</c:v>
                </c:pt>
                <c:pt idx="1">
                  <c:v>-9100</c:v>
                </c:pt>
                <c:pt idx="2">
                  <c:v>-7700</c:v>
                </c:pt>
                <c:pt idx="3">
                  <c:v>-6600</c:v>
                </c:pt>
                <c:pt idx="4">
                  <c:v>-5400</c:v>
                </c:pt>
                <c:pt idx="5">
                  <c:v>-5100</c:v>
                </c:pt>
                <c:pt idx="6">
                  <c:v>-4500</c:v>
                </c:pt>
                <c:pt idx="7">
                  <c:v>1200</c:v>
                </c:pt>
                <c:pt idx="8">
                  <c:v>2200</c:v>
                </c:pt>
                <c:pt idx="9">
                  <c:v>4900</c:v>
                </c:pt>
              </c:numCache>
            </c:numRef>
          </c:val>
          <c:extLst>
            <c:ext xmlns:c16="http://schemas.microsoft.com/office/drawing/2014/chart" uri="{C3380CC4-5D6E-409C-BE32-E72D297353CC}">
              <c16:uniqueId val="{00000000-B4E1-4D81-924C-53ABE718074B}"/>
            </c:ext>
          </c:extLst>
        </c:ser>
        <c:dLbls>
          <c:dLblPos val="outEnd"/>
          <c:showLegendKey val="0"/>
          <c:showVal val="1"/>
          <c:showCatName val="0"/>
          <c:showSerName val="0"/>
          <c:showPercent val="0"/>
          <c:showBubbleSize val="0"/>
        </c:dLbls>
        <c:gapWidth val="100"/>
        <c:overlap val="-50"/>
        <c:axId val="1261644191"/>
        <c:axId val="2002641840"/>
      </c:barChart>
      <c:catAx>
        <c:axId val="1261644191"/>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0" i="0"/>
                  <a:t>Economic</a:t>
                </a:r>
                <a:r>
                  <a:rPr lang="en-US" sz="1600" b="0" i="0" baseline="0"/>
                  <a:t> Sector</a:t>
                </a:r>
                <a:endParaRPr lang="en-US" sz="1600" b="0" i="0"/>
              </a:p>
            </c:rich>
          </c:tx>
          <c:layout>
            <c:manualLayout>
              <c:xMode val="edge"/>
              <c:yMode val="edge"/>
              <c:x val="0.44404897540227156"/>
              <c:y val="0.8909074159220644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02641840"/>
        <c:crosses val="autoZero"/>
        <c:auto val="1"/>
        <c:lblAlgn val="ctr"/>
        <c:lblOffset val="100"/>
        <c:noMultiLvlLbl val="0"/>
      </c:catAx>
      <c:valAx>
        <c:axId val="2002641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a:t>Change in number of jobs</a:t>
                </a:r>
              </a:p>
            </c:rich>
          </c:tx>
          <c:layout>
            <c:manualLayout>
              <c:xMode val="edge"/>
              <c:yMode val="edge"/>
              <c:x val="2.1855275387069533E-2"/>
              <c:y val="0.2142751797841569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61644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96534014750943E-3"/>
          <c:y val="0"/>
          <c:w val="0.98038073039437046"/>
          <c:h val="0.84334727733194736"/>
        </c:manualLayout>
      </c:layout>
      <c:barChart>
        <c:barDir val="bar"/>
        <c:grouping val="stacked"/>
        <c:varyColors val="0"/>
        <c:ser>
          <c:idx val="0"/>
          <c:order val="0"/>
          <c:tx>
            <c:strRef>
              <c:f>'[Chart in Microsoft PowerPoint]Sheet1'!$B$1</c:f>
              <c:strCache>
                <c:ptCount val="1"/>
                <c:pt idx="0">
                  <c:v>Gen Alpha</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'[Chart in Microsoft PowerPoint]Sheet1'!$B$2</c:f>
              <c:numCache>
                <c:formatCode>General</c:formatCode>
                <c:ptCount val="1"/>
                <c:pt idx="0">
                  <c:v>0.11</c:v>
                </c:pt>
              </c:numCache>
            </c:numRef>
          </c:val>
          <c:extLst>
            <c:ext xmlns:c16="http://schemas.microsoft.com/office/drawing/2014/chart" uri="{C3380CC4-5D6E-409C-BE32-E72D297353CC}">
              <c16:uniqueId val="{00000000-87B6-4FFB-B374-52B77A7B416A}"/>
            </c:ext>
          </c:extLst>
        </c:ser>
        <c:ser>
          <c:idx val="1"/>
          <c:order val="1"/>
          <c:tx>
            <c:strRef>
              <c:f>'[Chart in Microsoft PowerPoint]Sheet1'!$C$1</c:f>
              <c:strCache>
                <c:ptCount val="1"/>
                <c:pt idx="0">
                  <c:v>Gen Z</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'[Chart in Microsoft PowerPoint]Sheet1'!$C$2</c:f>
              <c:numCache>
                <c:formatCode>General</c:formatCode>
                <c:ptCount val="1"/>
                <c:pt idx="0">
                  <c:v>0.23</c:v>
                </c:pt>
              </c:numCache>
            </c:numRef>
          </c:val>
          <c:extLst>
            <c:ext xmlns:c16="http://schemas.microsoft.com/office/drawing/2014/chart" uri="{C3380CC4-5D6E-409C-BE32-E72D297353CC}">
              <c16:uniqueId val="{00000001-87B6-4FFB-B374-52B77A7B416A}"/>
            </c:ext>
          </c:extLst>
        </c:ser>
        <c:ser>
          <c:idx val="2"/>
          <c:order val="2"/>
          <c:tx>
            <c:strRef>
              <c:f>'[Chart in Microsoft PowerPoint]Sheet1'!$D$1</c:f>
              <c:strCache>
                <c:ptCount val="1"/>
                <c:pt idx="0">
                  <c:v>Millennial</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'[Chart in Microsoft PowerPoint]Sheet1'!$D$2</c:f>
              <c:numCache>
                <c:formatCode>General</c:formatCode>
                <c:ptCount val="1"/>
                <c:pt idx="0">
                  <c:v>0.41</c:v>
                </c:pt>
              </c:numCache>
            </c:numRef>
          </c:val>
          <c:extLst>
            <c:ext xmlns:c16="http://schemas.microsoft.com/office/drawing/2014/chart" uri="{C3380CC4-5D6E-409C-BE32-E72D297353CC}">
              <c16:uniqueId val="{00000002-87B6-4FFB-B374-52B77A7B416A}"/>
            </c:ext>
          </c:extLst>
        </c:ser>
        <c:ser>
          <c:idx val="3"/>
          <c:order val="3"/>
          <c:tx>
            <c:strRef>
              <c:f>'[Chart in Microsoft PowerPoint]Sheet1'!$E$1</c:f>
              <c:strCache>
                <c:ptCount val="1"/>
                <c:pt idx="0">
                  <c:v>Gen X</c:v>
                </c:pt>
              </c:strCache>
            </c:strRef>
          </c:tx>
          <c:spPr>
            <a:solidFill>
              <a:schemeClr val="accent4">
                <a:lumMod val="75000"/>
                <a:lumOff val="2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'[Chart in Microsoft PowerPoint]Sheet1'!$E$2</c:f>
              <c:numCache>
                <c:formatCode>General</c:formatCode>
                <c:ptCount val="1"/>
                <c:pt idx="0">
                  <c:v>0.16</c:v>
                </c:pt>
              </c:numCache>
            </c:numRef>
          </c:val>
          <c:extLst>
            <c:ext xmlns:c16="http://schemas.microsoft.com/office/drawing/2014/chart" uri="{C3380CC4-5D6E-409C-BE32-E72D297353CC}">
              <c16:uniqueId val="{00000003-87B6-4FFB-B374-52B77A7B416A}"/>
            </c:ext>
          </c:extLst>
        </c:ser>
        <c:ser>
          <c:idx val="4"/>
          <c:order val="4"/>
          <c:tx>
            <c:strRef>
              <c:f>'[Chart in Microsoft PowerPoint]Sheet1'!$F$1</c:f>
              <c:strCache>
                <c:ptCount val="1"/>
                <c:pt idx="0">
                  <c:v>Boomers</c:v>
                </c:pt>
              </c:strCache>
            </c:strRef>
          </c:tx>
          <c:spPr>
            <a:solidFill>
              <a:schemeClr val="accent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'[Chart in Microsoft PowerPoint]Sheet1'!$F$2</c:f>
              <c:numCache>
                <c:formatCode>General</c:formatCode>
                <c:ptCount val="1"/>
                <c:pt idx="0">
                  <c:v>0.09</c:v>
                </c:pt>
              </c:numCache>
            </c:numRef>
          </c:val>
          <c:extLst>
            <c:ext xmlns:c16="http://schemas.microsoft.com/office/drawing/2014/chart" uri="{C3380CC4-5D6E-409C-BE32-E72D297353CC}">
              <c16:uniqueId val="{00000004-87B6-4FFB-B374-52B77A7B416A}"/>
            </c:ext>
          </c:extLst>
        </c:ser>
        <c:ser>
          <c:idx val="5"/>
          <c:order val="5"/>
          <c:tx>
            <c:strRef>
              <c:f>'[Chart in Microsoft PowerPoint]Sheet1'!$G$1</c:f>
              <c:strCache>
                <c:ptCount val="1"/>
                <c:pt idx="0">
                  <c:v>Traditionalists</c:v>
                </c:pt>
              </c:strCache>
            </c:strRef>
          </c:tx>
          <c:spPr>
            <a:solidFill>
              <a:schemeClr val="accent6"/>
            </a:solidFill>
            <a:ln>
              <a:noFill/>
            </a:ln>
            <a:effectLst/>
          </c:spPr>
          <c:invertIfNegative val="0"/>
          <c:dLbls>
            <c:delete val="1"/>
          </c:dLbls>
          <c:val>
            <c:numRef>
              <c:f>'[Chart in Microsoft PowerPoint]Sheet1'!$G$2</c:f>
              <c:numCache>
                <c:formatCode>General</c:formatCode>
                <c:ptCount val="1"/>
                <c:pt idx="0">
                  <c:v>0</c:v>
                </c:pt>
              </c:numCache>
            </c:numRef>
          </c:val>
          <c:extLst>
            <c:ext xmlns:c16="http://schemas.microsoft.com/office/drawing/2014/chart" uri="{C3380CC4-5D6E-409C-BE32-E72D297353CC}">
              <c16:uniqueId val="{00000005-87B6-4FFB-B374-52B77A7B416A}"/>
            </c:ext>
          </c:extLst>
        </c:ser>
        <c:dLbls>
          <c:dLblPos val="ctr"/>
          <c:showLegendKey val="0"/>
          <c:showVal val="1"/>
          <c:showCatName val="0"/>
          <c:showSerName val="0"/>
          <c:showPercent val="0"/>
          <c:showBubbleSize val="0"/>
        </c:dLbls>
        <c:gapWidth val="150"/>
        <c:overlap val="100"/>
        <c:axId val="1689323536"/>
        <c:axId val="1689303568"/>
      </c:barChart>
      <c:catAx>
        <c:axId val="1689323536"/>
        <c:scaling>
          <c:orientation val="minMax"/>
        </c:scaling>
        <c:delete val="1"/>
        <c:axPos val="l"/>
        <c:majorTickMark val="none"/>
        <c:minorTickMark val="none"/>
        <c:tickLblPos val="nextTo"/>
        <c:crossAx val="1689303568"/>
        <c:crosses val="autoZero"/>
        <c:auto val="1"/>
        <c:lblAlgn val="ctr"/>
        <c:lblOffset val="100"/>
        <c:noMultiLvlLbl val="0"/>
      </c:catAx>
      <c:valAx>
        <c:axId val="1689303568"/>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89323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1914893617021274E-2"/>
          <c:w val="0.97281365178919543"/>
          <c:h val="0.8936170212765957"/>
        </c:manualLayout>
      </c:layout>
      <c:barChart>
        <c:barDir val="bar"/>
        <c:grouping val="stacked"/>
        <c:varyColors val="0"/>
        <c:ser>
          <c:idx val="0"/>
          <c:order val="0"/>
          <c:tx>
            <c:strRef>
              <c:f>Sheet1!$B$1</c:f>
              <c:strCache>
                <c:ptCount val="1"/>
                <c:pt idx="0">
                  <c:v>Gen Alpha</c:v>
                </c:pt>
              </c:strCache>
            </c:strRef>
          </c:tx>
          <c:spPr>
            <a:solidFill>
              <a:schemeClr val="accent1"/>
            </a:solidFill>
            <a:ln>
              <a:noFill/>
            </a:ln>
            <a:effectLst/>
          </c:spPr>
          <c:invertIfNegative val="0"/>
          <c:cat>
            <c:numRef>
              <c:f>Sheet1!$A$2:$A$5</c:f>
              <c:numCache>
                <c:formatCode>General</c:formatCode>
                <c:ptCount val="4"/>
                <c:pt idx="0">
                  <c:v>2030</c:v>
                </c:pt>
                <c:pt idx="1">
                  <c:v>2020</c:v>
                </c:pt>
              </c:numCache>
            </c:numRef>
          </c:cat>
          <c:val>
            <c:numRef>
              <c:f>Sheet1!$B$3:$B$5</c:f>
              <c:numCache>
                <c:formatCode>General</c:formatCode>
                <c:ptCount val="3"/>
                <c:pt idx="0">
                  <c:v>0</c:v>
                </c:pt>
              </c:numCache>
            </c:numRef>
          </c:val>
          <c:extLst>
            <c:ext xmlns:c16="http://schemas.microsoft.com/office/drawing/2014/chart" uri="{C3380CC4-5D6E-409C-BE32-E72D297353CC}">
              <c16:uniqueId val="{00000000-2F06-49CD-9696-E084234E845C}"/>
            </c:ext>
          </c:extLst>
        </c:ser>
        <c:ser>
          <c:idx val="1"/>
          <c:order val="1"/>
          <c:tx>
            <c:strRef>
              <c:f>Sheet1!$C$1</c:f>
              <c:strCache>
                <c:ptCount val="1"/>
                <c:pt idx="0">
                  <c:v>Gen Z</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2030</c:v>
                </c:pt>
                <c:pt idx="1">
                  <c:v>2020</c:v>
                </c:pt>
              </c:numCache>
            </c:numRef>
          </c:cat>
          <c:val>
            <c:numRef>
              <c:f>Sheet1!$C$3:$C$5</c:f>
              <c:numCache>
                <c:formatCode>General</c:formatCode>
                <c:ptCount val="3"/>
                <c:pt idx="0">
                  <c:v>0.11</c:v>
                </c:pt>
              </c:numCache>
            </c:numRef>
          </c:val>
          <c:extLst>
            <c:ext xmlns:c16="http://schemas.microsoft.com/office/drawing/2014/chart" uri="{C3380CC4-5D6E-409C-BE32-E72D297353CC}">
              <c16:uniqueId val="{00000001-2F06-49CD-9696-E084234E845C}"/>
            </c:ext>
          </c:extLst>
        </c:ser>
        <c:ser>
          <c:idx val="2"/>
          <c:order val="2"/>
          <c:tx>
            <c:strRef>
              <c:f>Sheet1!$D$1</c:f>
              <c:strCache>
                <c:ptCount val="1"/>
                <c:pt idx="0">
                  <c:v>Millennial</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2030</c:v>
                </c:pt>
                <c:pt idx="1">
                  <c:v>2020</c:v>
                </c:pt>
              </c:numCache>
            </c:numRef>
          </c:cat>
          <c:val>
            <c:numRef>
              <c:f>Sheet1!$D$3:$D$5</c:f>
              <c:numCache>
                <c:formatCode>General</c:formatCode>
                <c:ptCount val="3"/>
                <c:pt idx="0">
                  <c:v>0.44</c:v>
                </c:pt>
              </c:numCache>
            </c:numRef>
          </c:val>
          <c:extLst>
            <c:ext xmlns:c16="http://schemas.microsoft.com/office/drawing/2014/chart" uri="{C3380CC4-5D6E-409C-BE32-E72D297353CC}">
              <c16:uniqueId val="{00000002-2F06-49CD-9696-E084234E845C}"/>
            </c:ext>
          </c:extLst>
        </c:ser>
        <c:ser>
          <c:idx val="3"/>
          <c:order val="3"/>
          <c:tx>
            <c:strRef>
              <c:f>Sheet1!$E$1</c:f>
              <c:strCache>
                <c:ptCount val="1"/>
                <c:pt idx="0">
                  <c:v>Gen X</c:v>
                </c:pt>
              </c:strCache>
            </c:strRef>
          </c:tx>
          <c:spPr>
            <a:solidFill>
              <a:schemeClr val="accent4">
                <a:lumMod val="75000"/>
                <a:lumOff val="2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2030</c:v>
                </c:pt>
                <c:pt idx="1">
                  <c:v>2020</c:v>
                </c:pt>
              </c:numCache>
            </c:numRef>
          </c:cat>
          <c:val>
            <c:numRef>
              <c:f>Sheet1!$E$3:$E$5</c:f>
              <c:numCache>
                <c:formatCode>General</c:formatCode>
                <c:ptCount val="3"/>
                <c:pt idx="0">
                  <c:v>0.2</c:v>
                </c:pt>
              </c:numCache>
            </c:numRef>
          </c:val>
          <c:extLst>
            <c:ext xmlns:c16="http://schemas.microsoft.com/office/drawing/2014/chart" uri="{C3380CC4-5D6E-409C-BE32-E72D297353CC}">
              <c16:uniqueId val="{00000003-2F06-49CD-9696-E084234E845C}"/>
            </c:ext>
          </c:extLst>
        </c:ser>
        <c:ser>
          <c:idx val="4"/>
          <c:order val="4"/>
          <c:tx>
            <c:strRef>
              <c:f>Sheet1!$F$1</c:f>
              <c:strCache>
                <c:ptCount val="1"/>
                <c:pt idx="0">
                  <c:v>Boomers</c:v>
                </c:pt>
              </c:strCache>
            </c:strRef>
          </c:tx>
          <c:spPr>
            <a:solidFill>
              <a:schemeClr val="accent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2030</c:v>
                </c:pt>
                <c:pt idx="1">
                  <c:v>2020</c:v>
                </c:pt>
              </c:numCache>
            </c:numRef>
          </c:cat>
          <c:val>
            <c:numRef>
              <c:f>Sheet1!$F$3:$F$5</c:f>
              <c:numCache>
                <c:formatCode>General</c:formatCode>
                <c:ptCount val="3"/>
                <c:pt idx="0">
                  <c:v>0.18</c:v>
                </c:pt>
              </c:numCache>
            </c:numRef>
          </c:val>
          <c:extLst>
            <c:ext xmlns:c16="http://schemas.microsoft.com/office/drawing/2014/chart" uri="{C3380CC4-5D6E-409C-BE32-E72D297353CC}">
              <c16:uniqueId val="{00000004-2F06-49CD-9696-E084234E845C}"/>
            </c:ext>
          </c:extLst>
        </c:ser>
        <c:ser>
          <c:idx val="5"/>
          <c:order val="5"/>
          <c:tx>
            <c:strRef>
              <c:f>Sheet1!$G$1</c:f>
              <c:strCache>
                <c:ptCount val="1"/>
                <c:pt idx="0">
                  <c:v>Traditionalists</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2030</c:v>
                </c:pt>
                <c:pt idx="1">
                  <c:v>2020</c:v>
                </c:pt>
              </c:numCache>
            </c:numRef>
          </c:cat>
          <c:val>
            <c:numRef>
              <c:f>Sheet1!$G$3:$G$5</c:f>
              <c:numCache>
                <c:formatCode>General</c:formatCode>
                <c:ptCount val="3"/>
                <c:pt idx="0">
                  <c:v>7.0000000000000007E-2</c:v>
                </c:pt>
              </c:numCache>
            </c:numRef>
          </c:val>
          <c:extLst>
            <c:ext xmlns:c16="http://schemas.microsoft.com/office/drawing/2014/chart" uri="{C3380CC4-5D6E-409C-BE32-E72D297353CC}">
              <c16:uniqueId val="{00000005-2F06-49CD-9696-E084234E845C}"/>
            </c:ext>
          </c:extLst>
        </c:ser>
        <c:dLbls>
          <c:showLegendKey val="0"/>
          <c:showVal val="0"/>
          <c:showCatName val="0"/>
          <c:showSerName val="0"/>
          <c:showPercent val="0"/>
          <c:showBubbleSize val="0"/>
        </c:dLbls>
        <c:gapWidth val="150"/>
        <c:overlap val="100"/>
        <c:axId val="816587472"/>
        <c:axId val="816582896"/>
      </c:barChart>
      <c:catAx>
        <c:axId val="816587472"/>
        <c:scaling>
          <c:orientation val="minMax"/>
        </c:scaling>
        <c:delete val="1"/>
        <c:axPos val="l"/>
        <c:numFmt formatCode="General" sourceLinked="1"/>
        <c:majorTickMark val="none"/>
        <c:minorTickMark val="none"/>
        <c:tickLblPos val="nextTo"/>
        <c:crossAx val="816582896"/>
        <c:crosses val="autoZero"/>
        <c:auto val="1"/>
        <c:lblAlgn val="ctr"/>
        <c:lblOffset val="100"/>
        <c:noMultiLvlLbl val="0"/>
      </c:catAx>
      <c:valAx>
        <c:axId val="816582896"/>
        <c:scaling>
          <c:orientation val="minMax"/>
        </c:scaling>
        <c:delete val="1"/>
        <c:axPos val="b"/>
        <c:numFmt formatCode="0%" sourceLinked="0"/>
        <c:majorTickMark val="none"/>
        <c:minorTickMark val="none"/>
        <c:tickLblPos val="nextTo"/>
        <c:crossAx val="816587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0.08949</cdr:x>
      <cdr:y>0.29682</cdr:y>
    </cdr:from>
    <cdr:to>
      <cdr:x>0.96304</cdr:x>
      <cdr:y>0.29682</cdr:y>
    </cdr:to>
    <cdr:cxnSp macro="">
      <cdr:nvCxnSpPr>
        <cdr:cNvPr id="3" name="Straight Connector 2">
          <a:extLst xmlns:a="http://schemas.openxmlformats.org/drawingml/2006/main">
            <a:ext uri="{FF2B5EF4-FFF2-40B4-BE49-F238E27FC236}">
              <a16:creationId xmlns:a16="http://schemas.microsoft.com/office/drawing/2014/main" id="{231711A0-7745-4864-8A13-4BD870EA6F14}"/>
            </a:ext>
          </a:extLst>
        </cdr:cNvPr>
        <cdr:cNvCxnSpPr/>
      </cdr:nvCxnSpPr>
      <cdr:spPr>
        <a:xfrm xmlns:a="http://schemas.openxmlformats.org/drawingml/2006/main">
          <a:off x="925974" y="1566609"/>
          <a:ext cx="9039340" cy="0"/>
        </a:xfrm>
        <a:prstGeom xmlns:a="http://schemas.openxmlformats.org/drawingml/2006/main" prst="line">
          <a:avLst/>
        </a:prstGeom>
        <a:ln xmlns:a="http://schemas.openxmlformats.org/drawingml/2006/main" w="50800">
          <a:solidFill>
            <a:schemeClr val="tx1">
              <a:lumMod val="85000"/>
              <a:lumOff val="15000"/>
            </a:schemeClr>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4484E6-846B-44D6-AC7C-FC1AD0BB0506}"/>
              </a:ext>
            </a:extLst>
          </p:cNvPr>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503C330-AB79-4D4E-B923-A0E210237DE3}"/>
              </a:ext>
            </a:extLst>
          </p:cNvPr>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FF6AD699-B389-46BF-8389-1D729C5F2A82}" type="datetimeFigureOut">
              <a:rPr lang="en-US" smtClean="0"/>
              <a:t>2/16/2022</a:t>
            </a:fld>
            <a:endParaRPr lang="en-US"/>
          </a:p>
        </p:txBody>
      </p:sp>
      <p:sp>
        <p:nvSpPr>
          <p:cNvPr id="4" name="Footer Placeholder 3">
            <a:extLst>
              <a:ext uri="{FF2B5EF4-FFF2-40B4-BE49-F238E27FC236}">
                <a16:creationId xmlns:a16="http://schemas.microsoft.com/office/drawing/2014/main" id="{778A4D66-0691-4F3E-B7E8-DC614EAD4DAA}"/>
              </a:ext>
            </a:extLst>
          </p:cNvPr>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5EEF81-01C0-4687-BE92-2F561AE35883}"/>
              </a:ext>
            </a:extLst>
          </p:cNvPr>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77F61B01-DF15-416C-9283-04094DF41A49}" type="slidenum">
              <a:rPr lang="en-US" smtClean="0"/>
              <a:t>‹#›</a:t>
            </a:fld>
            <a:endParaRPr lang="en-US"/>
          </a:p>
        </p:txBody>
      </p:sp>
    </p:spTree>
    <p:extLst>
      <p:ext uri="{BB962C8B-B14F-4D97-AF65-F5344CB8AC3E}">
        <p14:creationId xmlns:p14="http://schemas.microsoft.com/office/powerpoint/2010/main" val="2763021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4DEAFCFB-DFC6-4C61-A599-481B471B1C38}" type="datetimeFigureOut">
              <a:rPr lang="en-US" smtClean="0"/>
              <a:t>2/16/2022</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DCA77562-A3F6-46A7-95E3-FD4E47B534C1}" type="slidenum">
              <a:rPr lang="en-US" smtClean="0"/>
              <a:t>‹#›</a:t>
            </a:fld>
            <a:endParaRPr lang="en-US"/>
          </a:p>
        </p:txBody>
      </p:sp>
    </p:spTree>
    <p:extLst>
      <p:ext uri="{BB962C8B-B14F-4D97-AF65-F5344CB8AC3E}">
        <p14:creationId xmlns:p14="http://schemas.microsoft.com/office/powerpoint/2010/main" val="3861454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a:effectLst/>
                <a:latin typeface="Calibri" panose="020F0502020204030204" pitchFamily="34" charset="0"/>
                <a:ea typeface="Times New Roman" panose="02020603050405020304" pitchFamily="18" charset="0"/>
              </a:rPr>
              <a:t>The San Diego region is a place focused on the future. Situated on the southwestern corner of the continental United States, it is a focal point of international trade; the U.S. Navy’s most strategic port and home to the nation’s largest military community; a tourism mecca; and a center for innovation in telecommunications, biotechnology, and other high-tech fields. Its robust economy makes the region a popular place with employers and employees alike. As it approaches mid-century, the San Diego region faces challenges common to many urban areas – congestion, a housing shortage and economic inequities, and environmental impacts associated with climate change. To capitalize on new economic opportunities in coming decades, the region must meet these challenges and overcome them. Investing in the San Diego region has yielded huge returns in the past, and investing in its future will no doubt do the same – opening up new horizons for prosperity in the 21</a:t>
            </a:r>
            <a:r>
              <a:rPr lang="en-US" sz="1800" i="0" baseline="30000">
                <a:effectLst/>
                <a:latin typeface="Calibri" panose="020F0502020204030204" pitchFamily="34" charset="0"/>
                <a:ea typeface="Times New Roman" panose="02020603050405020304" pitchFamily="18" charset="0"/>
              </a:rPr>
              <a:t>st</a:t>
            </a:r>
            <a:r>
              <a:rPr lang="en-US" sz="1800" i="0">
                <a:effectLst/>
                <a:latin typeface="Calibri" panose="020F0502020204030204" pitchFamily="34" charset="0"/>
                <a:ea typeface="Times New Roman" panose="02020603050405020304" pitchFamily="18" charset="0"/>
              </a:rPr>
              <a:t> century. </a:t>
            </a:r>
            <a:endParaRPr lang="en-US" sz="1800" i="0">
              <a:effectLst/>
              <a:latin typeface="Times New Roman" panose="02020603050405020304" pitchFamily="18" charset="0"/>
              <a:ea typeface="Times New Roman" panose="02020603050405020304" pitchFamily="18" charset="0"/>
            </a:endParaRPr>
          </a:p>
          <a:p>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a:effectLst/>
                <a:latin typeface="Calibri" panose="020F0502020204030204" pitchFamily="34" charset="0"/>
                <a:ea typeface="Calibri" panose="020F0502020204030204" pitchFamily="34" charset="0"/>
              </a:rPr>
              <a:t>The San Diego region has a rich heritage rooted in familial, cultural, linguistic, culinary, and educational connections between people on both sides of the border. Over the last century, economic and social progress was advanced as a result of deliberate decisions by real people in distinct moments. These visionaries imagined what our region’s future could become, long after they had passed on. The attributes that make our region a beautiful and dynamic place to live, work, and raise a family are the result of people who embraced our region’s potential. </a:t>
            </a:r>
            <a:endParaRPr lang="en-US" sz="1800" i="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CA77562-A3F6-46A7-95E3-FD4E47B534C1}" type="slidenum">
              <a:rPr lang="en-US" smtClean="0"/>
              <a:t>1</a:t>
            </a:fld>
            <a:endParaRPr lang="en-US"/>
          </a:p>
        </p:txBody>
      </p:sp>
    </p:spTree>
    <p:extLst>
      <p:ext uri="{BB962C8B-B14F-4D97-AF65-F5344CB8AC3E}">
        <p14:creationId xmlns:p14="http://schemas.microsoft.com/office/powerpoint/2010/main" val="3444671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2BE191-80A9-CD43-A29F-A3206372F986}" type="slidenum">
              <a:rPr lang="en-US" smtClean="0"/>
              <a:t>11</a:t>
            </a:fld>
            <a:endParaRPr lang="en-US"/>
          </a:p>
        </p:txBody>
      </p:sp>
    </p:spTree>
    <p:extLst>
      <p:ext uri="{BB962C8B-B14F-4D97-AF65-F5344CB8AC3E}">
        <p14:creationId xmlns:p14="http://schemas.microsoft.com/office/powerpoint/2010/main" val="3296764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636713"/>
            <a:ext cx="7845425" cy="4413250"/>
          </a:xfrm>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defTabSz="960192">
              <a:defRPr/>
            </a:pPr>
            <a:fld id="{77FC84C2-0181-4C3F-87ED-13B7C4D7B2B0}" type="slidenum">
              <a:rPr lang="en-US">
                <a:solidFill>
                  <a:prstClr val="black"/>
                </a:solidFill>
                <a:latin typeface="Calibri" panose="020F0502020204030204"/>
              </a:rPr>
              <a:pPr defTabSz="960192">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782717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solidFill>
                  <a:srgbClr val="2B579A"/>
                </a:solidFill>
                <a:effectLst/>
                <a:latin typeface="Segoe UI" panose="020B0502040204020203" pitchFamily="34" charset="0"/>
              </a:rPr>
              <a:t>Tourism = </a:t>
            </a:r>
            <a:r>
              <a:rPr lang="en-US" sz="1800">
                <a:effectLst/>
                <a:latin typeface="Segoe UI" panose="020B0502040204020203" pitchFamily="34" charset="0"/>
              </a:rPr>
              <a:t>Jobs like restaurant servers and hotel housekeepers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Segoe UI" panose="020B0502040204020203" pitchFamily="34" charset="0"/>
              </a:rPr>
              <a:t>Professional Services = jobs like Finance and Real Estate like Realtors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Segoe UI" panose="020B0502040204020203" pitchFamily="34" charset="0"/>
              </a:rPr>
              <a:t>Education = jobs like teachers includes people who provide training and instruction. Education sector also includes “educational support services" which capture people primarily engaged in providing noninstructional services that support educational processes or systems (IE: vocational rehabilitation counselors, education testing services, study abroad programs, </a:t>
            </a:r>
            <a:r>
              <a:rPr lang="en-US" sz="1800" err="1">
                <a:effectLst/>
                <a:latin typeface="Segoe UI" panose="020B0502040204020203" pitchFamily="34" charset="0"/>
              </a:rPr>
              <a:t>etc</a:t>
            </a:r>
            <a:r>
              <a:rPr lang="en-US" sz="1800">
                <a:effectLst/>
                <a:latin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Support staff who work at schools fall under different sectors.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https://www.census.gov/naics/?input=61&amp;year=2017&amp;details=61</a:t>
            </a:r>
            <a:endParaRPr lang="en-US"/>
          </a:p>
          <a:p>
            <a:endParaRPr lang="en-US"/>
          </a:p>
          <a:p>
            <a:r>
              <a:rPr lang="en-US"/>
              <a:t>New Data: Generated by the Unemployment estimates python script: </a:t>
            </a:r>
            <a:r>
              <a:rPr lang="en-US" err="1"/>
              <a:t>unemployment_sectors_monthly_estimates</a:t>
            </a:r>
            <a:r>
              <a:rPr lang="en-US"/>
              <a:t> </a:t>
            </a:r>
          </a:p>
          <a:p>
            <a:r>
              <a:rPr lang="en-US"/>
              <a:t>Old Data: https://sandag.sharepoint.com/:x:/s/Economicanalysistemp/ES8MQJMprylNoz28f26X6OcBkNVvQne3jTzvo7DxJKAreg?e=4%3ARvknGC&amp;web=1&amp;at=9&amp;CID=5a3de886-4aac-bf66-ae30-2f154031c448 – in the chart sheet</a:t>
            </a:r>
          </a:p>
        </p:txBody>
      </p:sp>
      <p:sp>
        <p:nvSpPr>
          <p:cNvPr id="4" name="Slide Number Placeholder 3"/>
          <p:cNvSpPr>
            <a:spLocks noGrp="1"/>
          </p:cNvSpPr>
          <p:nvPr>
            <p:ph type="sldNum" sz="quarter" idx="5"/>
          </p:nvPr>
        </p:nvSpPr>
        <p:spPr/>
        <p:txBody>
          <a:bodyPr/>
          <a:lstStyle/>
          <a:p>
            <a:pPr defTabSz="960192">
              <a:defRPr/>
            </a:pPr>
            <a:fld id="{452BE191-80A9-CD43-A29F-A3206372F986}" type="slidenum">
              <a:rPr lang="en-US">
                <a:solidFill>
                  <a:prstClr val="black"/>
                </a:solidFill>
                <a:latin typeface="Calibri" panose="020F0502020204030204"/>
              </a:rPr>
              <a:pPr defTabSz="960192">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2346213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A77562-A3F6-46A7-95E3-FD4E47B534C1}" type="slidenum">
              <a:rPr lang="en-US" smtClean="0"/>
              <a:t>16</a:t>
            </a:fld>
            <a:endParaRPr lang="en-US"/>
          </a:p>
        </p:txBody>
      </p:sp>
    </p:spTree>
    <p:extLst>
      <p:ext uri="{BB962C8B-B14F-4D97-AF65-F5344CB8AC3E}">
        <p14:creationId xmlns:p14="http://schemas.microsoft.com/office/powerpoint/2010/main" val="824882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Non-Hispanic, White</a:t>
            </a:r>
            <a:r>
              <a:rPr lang="en-US" sz="2800"/>
              <a:t> </a:t>
            </a:r>
            <a:r>
              <a:rPr lang="en-US" sz="1800" b="0" i="0" u="none" strike="noStrike">
                <a:solidFill>
                  <a:srgbClr val="000000"/>
                </a:solidFill>
                <a:effectLst/>
                <a:latin typeface="Calibri" panose="020F0502020204030204" pitchFamily="34" charset="0"/>
              </a:rPr>
              <a:t>53.15%</a:t>
            </a:r>
          </a:p>
          <a:p>
            <a:r>
              <a:rPr lang="en-US" sz="1800" b="0" i="0" u="none" strike="noStrike">
                <a:solidFill>
                  <a:srgbClr val="000000"/>
                </a:solidFill>
                <a:effectLst/>
                <a:latin typeface="Calibri" panose="020F0502020204030204" pitchFamily="34" charset="0"/>
              </a:rPr>
              <a:t>Hispanic</a:t>
            </a:r>
            <a:r>
              <a:rPr lang="en-US" sz="2800"/>
              <a:t> </a:t>
            </a:r>
            <a:r>
              <a:rPr lang="en-US" sz="1800" b="0" i="0" u="none" strike="noStrike">
                <a:solidFill>
                  <a:srgbClr val="000000"/>
                </a:solidFill>
                <a:effectLst/>
                <a:latin typeface="Calibri" panose="020F0502020204030204" pitchFamily="34" charset="0"/>
              </a:rPr>
              <a:t>29.84%</a:t>
            </a:r>
            <a:r>
              <a:rPr lang="en-US" sz="2800"/>
              <a:t> </a:t>
            </a:r>
          </a:p>
          <a:p>
            <a:r>
              <a:rPr lang="en-US" sz="1800" b="0" i="0" u="none" strike="noStrike">
                <a:solidFill>
                  <a:srgbClr val="000000"/>
                </a:solidFill>
                <a:effectLst/>
                <a:latin typeface="Calibri" panose="020F0502020204030204" pitchFamily="34" charset="0"/>
              </a:rPr>
              <a:t>Non-Hispanic, Asian</a:t>
            </a:r>
            <a:r>
              <a:rPr lang="en-US" sz="2800"/>
              <a:t> </a:t>
            </a:r>
            <a:r>
              <a:rPr lang="en-US" sz="1800" b="0" i="0" u="none" strike="noStrike">
                <a:solidFill>
                  <a:srgbClr val="000000"/>
                </a:solidFill>
                <a:effectLst/>
                <a:latin typeface="Calibri" panose="020F0502020204030204" pitchFamily="34" charset="0"/>
              </a:rPr>
              <a:t>9.76%</a:t>
            </a:r>
            <a:r>
              <a:rPr lang="en-US" sz="2800"/>
              <a:t> </a:t>
            </a:r>
          </a:p>
          <a:p>
            <a:r>
              <a:rPr lang="en-US" sz="1800" b="0" i="0" u="none" strike="noStrike">
                <a:solidFill>
                  <a:srgbClr val="000000"/>
                </a:solidFill>
                <a:effectLst/>
                <a:latin typeface="Calibri" panose="020F0502020204030204" pitchFamily="34" charset="0"/>
              </a:rPr>
              <a:t>Non-Hispanic, Two or More Races</a:t>
            </a:r>
            <a:r>
              <a:rPr lang="en-US" sz="2800"/>
              <a:t> </a:t>
            </a:r>
            <a:r>
              <a:rPr lang="en-US" sz="1800" b="0" i="0" u="none" strike="noStrike">
                <a:solidFill>
                  <a:srgbClr val="000000"/>
                </a:solidFill>
                <a:effectLst/>
                <a:latin typeface="Calibri" panose="020F0502020204030204" pitchFamily="34" charset="0"/>
              </a:rPr>
              <a:t>3.30%</a:t>
            </a:r>
            <a:r>
              <a:rPr lang="en-US" sz="2800"/>
              <a:t> </a:t>
            </a:r>
          </a:p>
          <a:p>
            <a:r>
              <a:rPr lang="en-US" sz="1800" b="0" i="0" u="none" strike="noStrike">
                <a:solidFill>
                  <a:srgbClr val="000000"/>
                </a:solidFill>
                <a:effectLst/>
                <a:latin typeface="Calibri" panose="020F0502020204030204" pitchFamily="34" charset="0"/>
              </a:rPr>
              <a:t>Non-Hispanic, Black</a:t>
            </a:r>
            <a:r>
              <a:rPr lang="en-US" sz="2800"/>
              <a:t> </a:t>
            </a:r>
            <a:r>
              <a:rPr lang="en-US" sz="1800" b="0" i="0" u="none" strike="noStrike">
                <a:solidFill>
                  <a:srgbClr val="000000"/>
                </a:solidFill>
                <a:effectLst/>
                <a:latin typeface="Calibri" panose="020F0502020204030204" pitchFamily="34" charset="0"/>
              </a:rPr>
              <a:t>2.73%</a:t>
            </a:r>
            <a:r>
              <a:rPr lang="en-US" sz="2800"/>
              <a:t> </a:t>
            </a:r>
          </a:p>
          <a:p>
            <a:r>
              <a:rPr lang="en-US" sz="1800" b="0" i="0" u="none" strike="noStrike">
                <a:solidFill>
                  <a:srgbClr val="000000"/>
                </a:solidFill>
                <a:effectLst/>
                <a:latin typeface="Calibri" panose="020F0502020204030204" pitchFamily="34" charset="0"/>
              </a:rPr>
              <a:t>Non-Hispanic, American Indian or Alaska Native</a:t>
            </a:r>
            <a:r>
              <a:rPr lang="en-US" sz="2800"/>
              <a:t> </a:t>
            </a:r>
            <a:r>
              <a:rPr lang="en-US" sz="1800" b="0" i="0" u="none" strike="noStrike">
                <a:solidFill>
                  <a:srgbClr val="000000"/>
                </a:solidFill>
                <a:effectLst/>
                <a:latin typeface="Calibri" panose="020F0502020204030204" pitchFamily="34" charset="0"/>
              </a:rPr>
              <a:t>0.56%</a:t>
            </a:r>
            <a:r>
              <a:rPr lang="en-US" sz="2800"/>
              <a:t> </a:t>
            </a:r>
          </a:p>
          <a:p>
            <a:r>
              <a:rPr lang="en-US" sz="1800" b="0" i="0" u="none" strike="noStrike">
                <a:solidFill>
                  <a:srgbClr val="000000"/>
                </a:solidFill>
                <a:effectLst/>
                <a:latin typeface="Calibri" panose="020F0502020204030204" pitchFamily="34" charset="0"/>
              </a:rPr>
              <a:t>Non-Hispanic, Hawaiian or Pacific Islander</a:t>
            </a:r>
            <a:r>
              <a:rPr lang="en-US" sz="2800"/>
              <a:t> </a:t>
            </a:r>
            <a:r>
              <a:rPr lang="en-US" sz="1800" b="0" i="0" u="none" strike="noStrike">
                <a:solidFill>
                  <a:srgbClr val="000000"/>
                </a:solidFill>
                <a:effectLst/>
                <a:latin typeface="Calibri" panose="020F0502020204030204" pitchFamily="34" charset="0"/>
              </a:rPr>
              <a:t>0.43%</a:t>
            </a:r>
            <a:r>
              <a:rPr lang="en-US" sz="2800"/>
              <a:t> </a:t>
            </a:r>
          </a:p>
          <a:p>
            <a:r>
              <a:rPr lang="en-US" sz="1800" b="0" i="0" u="none" strike="noStrike">
                <a:solidFill>
                  <a:srgbClr val="000000"/>
                </a:solidFill>
                <a:effectLst/>
                <a:latin typeface="Calibri" panose="020F0502020204030204" pitchFamily="34" charset="0"/>
              </a:rPr>
              <a:t>Non-Hispanic, Other</a:t>
            </a:r>
            <a:r>
              <a:rPr lang="en-US" sz="2800"/>
              <a:t> </a:t>
            </a:r>
            <a:r>
              <a:rPr lang="en-US" sz="1800" b="0" i="0" u="none" strike="noStrike">
                <a:solidFill>
                  <a:srgbClr val="000000"/>
                </a:solidFill>
                <a:effectLst/>
                <a:latin typeface="Calibri" panose="020F0502020204030204" pitchFamily="34" charset="0"/>
              </a:rPr>
              <a:t>0.23%</a:t>
            </a:r>
            <a:r>
              <a:rPr lang="en-US" sz="2800"/>
              <a:t> </a:t>
            </a:r>
          </a:p>
        </p:txBody>
      </p:sp>
      <p:sp>
        <p:nvSpPr>
          <p:cNvPr id="4" name="Slide Number Placeholder 3"/>
          <p:cNvSpPr>
            <a:spLocks noGrp="1"/>
          </p:cNvSpPr>
          <p:nvPr>
            <p:ph type="sldNum" sz="quarter" idx="5"/>
          </p:nvPr>
        </p:nvSpPr>
        <p:spPr/>
        <p:txBody>
          <a:bodyPr/>
          <a:lstStyle/>
          <a:p>
            <a:fld id="{DCA77562-A3F6-46A7-95E3-FD4E47B534C1}" type="slidenum">
              <a:rPr lang="en-US" smtClean="0"/>
              <a:t>17</a:t>
            </a:fld>
            <a:endParaRPr lang="en-US"/>
          </a:p>
        </p:txBody>
      </p:sp>
    </p:spTree>
    <p:extLst>
      <p:ext uri="{BB962C8B-B14F-4D97-AF65-F5344CB8AC3E}">
        <p14:creationId xmlns:p14="http://schemas.microsoft.com/office/powerpoint/2010/main" val="1164197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Tree>
    <p:extLst>
      <p:ext uri="{BB962C8B-B14F-4D97-AF65-F5344CB8AC3E}">
        <p14:creationId xmlns:p14="http://schemas.microsoft.com/office/powerpoint/2010/main" val="1269541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600">
              <a:solidFill>
                <a:schemeClr val="tx1">
                  <a:lumMod val="65000"/>
                  <a:lumOff val="35000"/>
                </a:scheme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F3AAD-7D95-F248-87F2-62C0C1194EE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59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figures are seasonally adjusted</a:t>
            </a:r>
          </a:p>
          <a:p>
            <a:endParaRPr lang="en-US"/>
          </a:p>
          <a:p>
            <a:r>
              <a:rPr lang="en-US"/>
              <a:t>CPI: Core = Consumer Price Index for All Urban Consumers: All Items Less Food and Energy in U.S. City Average</a:t>
            </a:r>
          </a:p>
          <a:p>
            <a:r>
              <a:rPr lang="en-US"/>
              <a:t>CPI: Headline = Consumer Price Index for All Urban Consumers: All Items in U.S. City Average</a:t>
            </a:r>
          </a:p>
          <a:p>
            <a:r>
              <a:rPr lang="en-US"/>
              <a:t>PPI: Final Demand = Producer Price Index by Commodity: Final Demand</a:t>
            </a:r>
          </a:p>
        </p:txBody>
      </p:sp>
      <p:sp>
        <p:nvSpPr>
          <p:cNvPr id="4" name="Slide Number Placeholder 3"/>
          <p:cNvSpPr>
            <a:spLocks noGrp="1"/>
          </p:cNvSpPr>
          <p:nvPr>
            <p:ph type="sldNum" sz="quarter" idx="5"/>
          </p:nvPr>
        </p:nvSpPr>
        <p:spPr/>
        <p:txBody>
          <a:bodyPr/>
          <a:lstStyle/>
          <a:p>
            <a:fld id="{DCA77562-A3F6-46A7-95E3-FD4E47B534C1}" type="slidenum">
              <a:rPr lang="en-US" smtClean="0"/>
              <a:t>4</a:t>
            </a:fld>
            <a:endParaRPr lang="en-US"/>
          </a:p>
        </p:txBody>
      </p:sp>
    </p:spTree>
    <p:extLst>
      <p:ext uri="{BB962C8B-B14F-4D97-AF65-F5344CB8AC3E}">
        <p14:creationId xmlns:p14="http://schemas.microsoft.com/office/powerpoint/2010/main" val="2549985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BLS</a:t>
            </a:r>
          </a:p>
        </p:txBody>
      </p:sp>
      <p:sp>
        <p:nvSpPr>
          <p:cNvPr id="4" name="Slide Number Placeholder 3"/>
          <p:cNvSpPr>
            <a:spLocks noGrp="1"/>
          </p:cNvSpPr>
          <p:nvPr>
            <p:ph type="sldNum" sz="quarter" idx="5"/>
          </p:nvPr>
        </p:nvSpPr>
        <p:spPr/>
        <p:txBody>
          <a:bodyPr/>
          <a:lstStyle/>
          <a:p>
            <a:fld id="{DCA77562-A3F6-46A7-95E3-FD4E47B534C1}" type="slidenum">
              <a:rPr lang="en-US" smtClean="0"/>
              <a:t>5</a:t>
            </a:fld>
            <a:endParaRPr lang="en-US"/>
          </a:p>
        </p:txBody>
      </p:sp>
    </p:spTree>
    <p:extLst>
      <p:ext uri="{BB962C8B-B14F-4D97-AF65-F5344CB8AC3E}">
        <p14:creationId xmlns:p14="http://schemas.microsoft.com/office/powerpoint/2010/main" val="1612124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Economists have long noted that inflation can be overstated because it often doesn’t account for technological or quality improvements (cars, computers, phones, music services) that make the “same” items better.</a:t>
            </a:r>
          </a:p>
          <a:p>
            <a:endParaRPr lang="en-US"/>
          </a:p>
          <a:p>
            <a:r>
              <a:rPr lang="en-US"/>
              <a:t>But the reverse can also be true, especially in times of supply or worker shortage.</a:t>
            </a:r>
            <a:endParaRPr lang="en-US">
              <a:cs typeface="Calibri"/>
            </a:endParaRPr>
          </a:p>
          <a:p>
            <a:endParaRPr lang="en-US"/>
          </a:p>
          <a:p>
            <a:r>
              <a:rPr lang="en-US"/>
              <a:t>“Shrinkflation” is the practice of making the “same” product smaller without lowering the price. Classic example: candy bars. Others: “half gallon” of ice cream is probably 1.5 quarts, a quart of Gatorade is 28 oz, cereal boxes, toilet paper rolls.</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F3AAD-7D95-F248-87F2-62C0C1194EE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296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t>
            </a:r>
            <a:r>
              <a:rPr lang="en-US" err="1"/>
              <a:t>Skimpflation</a:t>
            </a:r>
            <a:r>
              <a:rPr lang="en-US"/>
              <a:t>” is when a business stops providing a service but doesn’t lower prices, often due to staffing issues. Examples: missing hotel breakfasts, “fast casual” dining without waitstaff, Disneyland understaffing extending wait times and reducing tram services to parking lots (Disney has always understaffed, carefully measures how much inconvenience guests will tolerate; if you go to Disney, you are consenting to be treated like livestock).</a:t>
            </a:r>
          </a:p>
          <a:p>
            <a:endParaRPr lang="en-US"/>
          </a:p>
          <a:p>
            <a:r>
              <a:rPr lang="en-US"/>
              <a:t>Not all businesses can pass along cost increases, and especially small businesses are struggling to control costs and keep staff.</a:t>
            </a:r>
          </a:p>
          <a:p>
            <a:endParaRPr lang="en-US">
              <a:cs typeface="Calibri"/>
            </a:endParaRPr>
          </a:p>
        </p:txBody>
      </p:sp>
      <p:sp>
        <p:nvSpPr>
          <p:cNvPr id="4" name="Slide Number Placeholder 3"/>
          <p:cNvSpPr>
            <a:spLocks noGrp="1"/>
          </p:cNvSpPr>
          <p:nvPr>
            <p:ph type="sldNum" sz="quarter" idx="5"/>
          </p:nvPr>
        </p:nvSpPr>
        <p:spPr/>
        <p:txBody>
          <a:bodyPr/>
          <a:lstStyle/>
          <a:p>
            <a:fld id="{DCA77562-A3F6-46A7-95E3-FD4E47B534C1}" type="slidenum">
              <a:rPr lang="en-US" smtClean="0"/>
              <a:t>7</a:t>
            </a:fld>
            <a:endParaRPr lang="en-US"/>
          </a:p>
        </p:txBody>
      </p:sp>
    </p:spTree>
    <p:extLst>
      <p:ext uri="{BB962C8B-B14F-4D97-AF65-F5344CB8AC3E}">
        <p14:creationId xmlns:p14="http://schemas.microsoft.com/office/powerpoint/2010/main" val="699729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A77562-A3F6-46A7-95E3-FD4E47B534C1}" type="slidenum">
              <a:rPr lang="en-US" smtClean="0"/>
              <a:t>8</a:t>
            </a:fld>
            <a:endParaRPr lang="en-US"/>
          </a:p>
        </p:txBody>
      </p:sp>
    </p:spTree>
    <p:extLst>
      <p:ext uri="{BB962C8B-B14F-4D97-AF65-F5344CB8AC3E}">
        <p14:creationId xmlns:p14="http://schemas.microsoft.com/office/powerpoint/2010/main" val="2796302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a:solidFill>
                  <a:schemeClr val="bg1">
                    <a:lumMod val="95000"/>
                  </a:schemeClr>
                </a:solidFill>
              </a:rPr>
              <a:t>Supply side, </a:t>
            </a:r>
            <a:r>
              <a:rPr lang="en-US" sz="3200">
                <a:solidFill>
                  <a:schemeClr val="bg1">
                    <a:lumMod val="95000"/>
                  </a:schemeClr>
                </a:solidFill>
              </a:rPr>
              <a:t>“Lean” supply chains have become the norm – efficient but not resilient. Challenges at every point:</a:t>
            </a:r>
          </a:p>
          <a:p>
            <a:pPr marL="914400" lvl="1" indent="-457200">
              <a:buFont typeface="Arial" panose="020B0604020202020204" pitchFamily="34" charset="0"/>
              <a:buChar char="•"/>
            </a:pPr>
            <a:r>
              <a:rPr lang="en-US" sz="2800" b="1">
                <a:solidFill>
                  <a:schemeClr val="bg1">
                    <a:lumMod val="95000"/>
                  </a:schemeClr>
                </a:solidFill>
              </a:rPr>
              <a:t>Production</a:t>
            </a:r>
            <a:r>
              <a:rPr lang="en-US" sz="2800">
                <a:solidFill>
                  <a:schemeClr val="bg1">
                    <a:lumMod val="95000"/>
                  </a:schemeClr>
                </a:solidFill>
              </a:rPr>
              <a:t> – Covid shutdowns, worker shortages, lack of raw materials and components, energy costs.</a:t>
            </a:r>
          </a:p>
          <a:p>
            <a:pPr marL="914400" lvl="1" indent="-457200">
              <a:buFont typeface="Arial" panose="020B0604020202020204" pitchFamily="34" charset="0"/>
              <a:buChar char="•"/>
            </a:pPr>
            <a:r>
              <a:rPr lang="en-US" sz="2800" b="1">
                <a:solidFill>
                  <a:schemeClr val="bg1">
                    <a:lumMod val="95000"/>
                  </a:schemeClr>
                </a:solidFill>
              </a:rPr>
              <a:t>Global Shipping</a:t>
            </a:r>
            <a:r>
              <a:rPr lang="en-US" sz="2800">
                <a:solidFill>
                  <a:schemeClr val="bg1">
                    <a:lumMod val="95000"/>
                  </a:schemeClr>
                </a:solidFill>
              </a:rPr>
              <a:t> – Shipping suddenly stopped then restarted; ships diverted to deliver PPE and essential goods.</a:t>
            </a:r>
          </a:p>
          <a:p>
            <a:pPr marL="914400" lvl="1" indent="-457200">
              <a:buFont typeface="Arial" panose="020B0604020202020204" pitchFamily="34" charset="0"/>
              <a:buChar char="•"/>
            </a:pPr>
            <a:r>
              <a:rPr lang="en-US" sz="2800" b="1">
                <a:solidFill>
                  <a:schemeClr val="bg1">
                    <a:lumMod val="95000"/>
                  </a:schemeClr>
                </a:solidFill>
              </a:rPr>
              <a:t>Ports</a:t>
            </a:r>
            <a:r>
              <a:rPr lang="en-US" sz="2800">
                <a:solidFill>
                  <a:schemeClr val="bg1">
                    <a:lumMod val="95000"/>
                  </a:schemeClr>
                </a:solidFill>
              </a:rPr>
              <a:t> – Sudden shifts in volume, worker/trucker shortage, shortage/surplus of containers.</a:t>
            </a:r>
          </a:p>
          <a:p>
            <a:endParaRPr lang="en-US"/>
          </a:p>
          <a:p>
            <a:endParaRPr lang="en-US"/>
          </a:p>
          <a:p>
            <a:r>
              <a:rPr lang="en-US"/>
              <a:t>Bottlenecks in every link of the supply chain.</a:t>
            </a:r>
          </a:p>
          <a:p>
            <a:endParaRPr lang="en-US"/>
          </a:p>
          <a:p>
            <a:r>
              <a:rPr lang="en-US"/>
              <a:t>“Lean” or “just-in-time” supply chains reduce warehousing costs by reducing inventories, but require reliable manufacturing and shipping. They are efficient but not resilient.</a:t>
            </a:r>
          </a:p>
          <a:p>
            <a:endParaRPr lang="en-US"/>
          </a:p>
          <a:p>
            <a:r>
              <a:rPr lang="en-US"/>
              <a:t>Manufacturers and distributors of goods cannot produce or supply as much as they did pre-pandemic for a number of reasons: worker shortages, lack of components and raw materials, cost increases, power shortages in China and energy cost rising elsewhere.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Global shipping halted and then restarted, with many ships diverted off usual routes to deliver PPE and other essential items. Return to normalcy is difficult. The backup of cargo ships heading toward Long Beach and Los Angeles is so bad that you can now see vessels waiting off the coast of San Diego. 90-100 ships waiting to get into ports.</a:t>
            </a:r>
          </a:p>
          <a:p>
            <a:endParaRPr lang="en-US"/>
          </a:p>
          <a:p>
            <a:r>
              <a:rPr lang="en-US"/>
              <a:t>Ports having difficulties: laid off workers, now need more. Space limited. Containers in the wrong places.</a:t>
            </a:r>
          </a:p>
          <a:p>
            <a:pPr marL="0" indent="0">
              <a:spcAft>
                <a:spcPts val="750"/>
              </a:spcAft>
              <a:buClr>
                <a:srgbClr val="1663A2"/>
              </a:buClr>
              <a:buFont typeface="Arial" panose="020B0604020202020204" pitchFamily="34" charset="0"/>
              <a:buNone/>
            </a:pPr>
            <a:endParaRPr lang="en-US" sz="1200" u="sng" spc="-70">
              <a:solidFill>
                <a:schemeClr val="bg1"/>
              </a:solidFill>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12C9F7C-5D53-4F6F-AEDB-EEFDF6A73FC9}" type="slidenum">
              <a:rPr lang="en-US" smtClean="0"/>
              <a:t>9</a:t>
            </a:fld>
            <a:endParaRPr lang="en-US"/>
          </a:p>
        </p:txBody>
      </p:sp>
    </p:spTree>
    <p:extLst>
      <p:ext uri="{BB962C8B-B14F-4D97-AF65-F5344CB8AC3E}">
        <p14:creationId xmlns:p14="http://schemas.microsoft.com/office/powerpoint/2010/main" val="4128148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0">
                <a:solidFill>
                  <a:schemeClr val="bg1">
                    <a:lumMod val="95000"/>
                  </a:schemeClr>
                </a:solidFill>
              </a:rPr>
              <a:t>jampacked container ships are stuck in traffic at ports, which is choking the economy. Delayed containers have become both a symptom of and a contributor to global supply chain problems. </a:t>
            </a:r>
          </a:p>
          <a:p>
            <a:endParaRPr lang="en-US" sz="3200" b="1">
              <a:solidFill>
                <a:schemeClr val="bg1">
                  <a:lumMod val="95000"/>
                </a:schemeClr>
              </a:solidFill>
            </a:endParaRPr>
          </a:p>
          <a:p>
            <a:r>
              <a:rPr lang="en-US" sz="3200" b="1">
                <a:solidFill>
                  <a:schemeClr val="bg1">
                    <a:lumMod val="95000"/>
                  </a:schemeClr>
                </a:solidFill>
              </a:rPr>
              <a:t>Supply side, </a:t>
            </a:r>
            <a:r>
              <a:rPr lang="en-US" sz="3200">
                <a:solidFill>
                  <a:schemeClr val="bg1">
                    <a:lumMod val="95000"/>
                  </a:schemeClr>
                </a:solidFill>
              </a:rPr>
              <a:t>“Lean” supply chains have become the norm – efficient but not resilient. Challenges at every point:</a:t>
            </a:r>
          </a:p>
          <a:p>
            <a:pPr marL="914400" lvl="1" indent="-457200">
              <a:buFont typeface="Arial" panose="020B0604020202020204" pitchFamily="34" charset="0"/>
              <a:buChar char="•"/>
            </a:pPr>
            <a:r>
              <a:rPr lang="en-US" sz="2800" b="1">
                <a:solidFill>
                  <a:schemeClr val="bg1">
                    <a:lumMod val="95000"/>
                  </a:schemeClr>
                </a:solidFill>
              </a:rPr>
              <a:t>Production</a:t>
            </a:r>
            <a:r>
              <a:rPr lang="en-US" sz="2800">
                <a:solidFill>
                  <a:schemeClr val="bg1">
                    <a:lumMod val="95000"/>
                  </a:schemeClr>
                </a:solidFill>
              </a:rPr>
              <a:t> – Covid shutdowns, worker shortages, lack of raw materials and components, energy costs.</a:t>
            </a:r>
          </a:p>
          <a:p>
            <a:pPr marL="914400" lvl="1" indent="-457200">
              <a:buFont typeface="Arial" panose="020B0604020202020204" pitchFamily="34" charset="0"/>
              <a:buChar char="•"/>
            </a:pPr>
            <a:r>
              <a:rPr lang="en-US" sz="2800" b="1">
                <a:solidFill>
                  <a:schemeClr val="bg1">
                    <a:lumMod val="95000"/>
                  </a:schemeClr>
                </a:solidFill>
              </a:rPr>
              <a:t>Global Shipping</a:t>
            </a:r>
            <a:r>
              <a:rPr lang="en-US" sz="2800">
                <a:solidFill>
                  <a:schemeClr val="bg1">
                    <a:lumMod val="95000"/>
                  </a:schemeClr>
                </a:solidFill>
              </a:rPr>
              <a:t> – Shipping suddenly stopped then restarted; ships diverted to deliver PPE and essential goods.</a:t>
            </a:r>
          </a:p>
          <a:p>
            <a:pPr marL="914400" lvl="1" indent="-457200">
              <a:buFont typeface="Arial" panose="020B0604020202020204" pitchFamily="34" charset="0"/>
              <a:buChar char="•"/>
            </a:pPr>
            <a:r>
              <a:rPr lang="en-US" sz="2800" b="1">
                <a:solidFill>
                  <a:schemeClr val="bg1">
                    <a:lumMod val="95000"/>
                  </a:schemeClr>
                </a:solidFill>
              </a:rPr>
              <a:t>Ports</a:t>
            </a:r>
            <a:r>
              <a:rPr lang="en-US" sz="2800">
                <a:solidFill>
                  <a:schemeClr val="bg1">
                    <a:lumMod val="95000"/>
                  </a:schemeClr>
                </a:solidFill>
              </a:rPr>
              <a:t> – Sudden shifts in volume, worker/trucker shortage, shortage/surplus of containers.</a:t>
            </a:r>
          </a:p>
          <a:p>
            <a:endParaRPr lang="en-US"/>
          </a:p>
          <a:p>
            <a:endParaRPr lang="en-US"/>
          </a:p>
          <a:p>
            <a:r>
              <a:rPr lang="en-US"/>
              <a:t>Bottlenecks in every link of the supply chain.</a:t>
            </a:r>
          </a:p>
          <a:p>
            <a:endParaRPr lang="en-US"/>
          </a:p>
          <a:p>
            <a:r>
              <a:rPr lang="en-US"/>
              <a:t>“Lean” or “just-in-time” supply chains reduce warehousing costs by reducing inventories, but require reliable manufacturing and shipping. They are efficient but not resilient.</a:t>
            </a:r>
          </a:p>
          <a:p>
            <a:endParaRPr lang="en-US"/>
          </a:p>
          <a:p>
            <a:r>
              <a:rPr lang="en-US"/>
              <a:t>Manufacturers and distributors of goods cannot produce or supply as much as they did pre-pandemic for a number of reasons: worker shortages, lack of components and raw materials, cost increases, power shortages in China and energy cost rising elsewhere.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Global shipping halted and then restarted, with many ships diverted off usual routes to deliver PPE and other essential items. Return to normalcy is difficult. The backup of cargo ships heading toward Long Beach and Los Angeles is so bad that you can now see vessels waiting off the coast of San Diego. 90-100 ships waiting to get into ports.</a:t>
            </a:r>
          </a:p>
          <a:p>
            <a:endParaRPr lang="en-US"/>
          </a:p>
          <a:p>
            <a:r>
              <a:rPr lang="en-US"/>
              <a:t>Ports having difficulties: laid off workers, now need more. Space limited. Containers in the wrong places.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F3AAD-7D95-F248-87F2-62C0C1194EE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883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3AFCA3B-BA1B-BD4B-B812-CF3C9A2F6B3A}"/>
              </a:ext>
            </a:extLst>
          </p:cNvPr>
          <p:cNvSpPr/>
          <p:nvPr userDrawn="1"/>
        </p:nvSpPr>
        <p:spPr>
          <a:xfrm>
            <a:off x="0" y="-1"/>
            <a:ext cx="12192000" cy="1188720"/>
          </a:xfrm>
          <a:prstGeom prst="rect">
            <a:avLst/>
          </a:prstGeom>
          <a:gradFill flip="none" rotWithShape="1">
            <a:gsLst>
              <a:gs pos="0">
                <a:schemeClr val="accent1"/>
              </a:gs>
              <a:gs pos="100000">
                <a:schemeClr val="tx2"/>
              </a:gs>
            </a:gsLst>
            <a:lin ang="108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18" name="Slide Number Placeholder 5">
            <a:extLst>
              <a:ext uri="{FF2B5EF4-FFF2-40B4-BE49-F238E27FC236}">
                <a16:creationId xmlns:a16="http://schemas.microsoft.com/office/drawing/2014/main" id="{4C45986C-0E90-3547-B81D-B17A9B44FEB8}"/>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19" name="Picture 18">
            <a:extLst>
              <a:ext uri="{FF2B5EF4-FFF2-40B4-BE49-F238E27FC236}">
                <a16:creationId xmlns:a16="http://schemas.microsoft.com/office/drawing/2014/main" id="{5B0C280A-E9F8-424F-A8B9-7B28073D1007}"/>
              </a:ext>
            </a:extLst>
          </p:cNvPr>
          <p:cNvPicPr>
            <a:picLocks noChangeAspect="1"/>
          </p:cNvPicPr>
          <p:nvPr userDrawn="1"/>
        </p:nvPicPr>
        <p:blipFill>
          <a:blip r:embed="rId2"/>
          <a:srcRect/>
          <a:stretch/>
        </p:blipFill>
        <p:spPr>
          <a:xfrm>
            <a:off x="10039838" y="6440612"/>
            <a:ext cx="1406770" cy="224692"/>
          </a:xfrm>
          <a:prstGeom prst="rect">
            <a:avLst/>
          </a:prstGeom>
        </p:spPr>
      </p:pic>
      <p:sp>
        <p:nvSpPr>
          <p:cNvPr id="6" name="Title 1">
            <a:extLst>
              <a:ext uri="{FF2B5EF4-FFF2-40B4-BE49-F238E27FC236}">
                <a16:creationId xmlns:a16="http://schemas.microsoft.com/office/drawing/2014/main" id="{F069F3A4-EC21-014F-8812-A6F343C68E50}"/>
              </a:ext>
            </a:extLst>
          </p:cNvPr>
          <p:cNvSpPr>
            <a:spLocks noGrp="1"/>
          </p:cNvSpPr>
          <p:nvPr>
            <p:ph type="title"/>
          </p:nvPr>
        </p:nvSpPr>
        <p:spPr>
          <a:xfrm>
            <a:off x="0" y="0"/>
            <a:ext cx="12191999" cy="1193800"/>
          </a:xfrm>
        </p:spPr>
        <p:txBody>
          <a:bodyPr lIns="457200">
            <a:noAutofit/>
          </a:bodyPr>
          <a:lstStyle>
            <a:lvl1pPr>
              <a:defRPr sz="3600" b="1" spc="-5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2530880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7A36ED-77D1-A44B-A743-90D19A9C4D65}"/>
              </a:ext>
            </a:extLst>
          </p:cNvPr>
          <p:cNvSpPr/>
          <p:nvPr userDrawn="1"/>
        </p:nvSpPr>
        <p:spPr>
          <a:xfrm>
            <a:off x="1" y="-5811"/>
            <a:ext cx="12192000" cy="741871"/>
          </a:xfrm>
          <a:prstGeom prst="rect">
            <a:avLst/>
          </a:prstGeom>
          <a:gradFill>
            <a:gsLst>
              <a:gs pos="0">
                <a:srgbClr val="E7468A"/>
              </a:gs>
              <a:gs pos="35000">
                <a:srgbClr val="A83688"/>
              </a:gs>
              <a:gs pos="100000">
                <a:schemeClr val="accent2">
                  <a:lumMod val="75000"/>
                </a:schemeClr>
              </a:gs>
            </a:gsLst>
            <a:lin ang="108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lumMod val="90000"/>
                </a:schemeClr>
              </a:solidFill>
            </a:endParaRPr>
          </a:p>
        </p:txBody>
      </p:sp>
      <p:sp>
        <p:nvSpPr>
          <p:cNvPr id="2" name="Title 1">
            <a:extLst>
              <a:ext uri="{FF2B5EF4-FFF2-40B4-BE49-F238E27FC236}">
                <a16:creationId xmlns:a16="http://schemas.microsoft.com/office/drawing/2014/main" id="{B12D87F1-0FED-A54B-8D85-2ADA0E660F3B}"/>
              </a:ext>
            </a:extLst>
          </p:cNvPr>
          <p:cNvSpPr>
            <a:spLocks noGrp="1"/>
          </p:cNvSpPr>
          <p:nvPr>
            <p:ph type="title"/>
          </p:nvPr>
        </p:nvSpPr>
        <p:spPr>
          <a:xfrm>
            <a:off x="182591" y="99122"/>
            <a:ext cx="9859183" cy="499399"/>
          </a:xfrm>
        </p:spPr>
        <p:txBody>
          <a:bodyPr anchor="t">
            <a:normAutofit/>
          </a:bodyPr>
          <a:lstStyle>
            <a:lvl1pPr>
              <a:defRPr sz="4000" b="1" spc="-100" baseline="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F543854-5A26-7F49-8542-EBD27C7609E1}"/>
              </a:ext>
            </a:extLst>
          </p:cNvPr>
          <p:cNvSpPr>
            <a:spLocks noGrp="1"/>
          </p:cNvSpPr>
          <p:nvPr>
            <p:ph type="sldNum" sz="quarter" idx="12"/>
          </p:nvPr>
        </p:nvSpPr>
        <p:spPr>
          <a:xfrm>
            <a:off x="9197456" y="6356350"/>
            <a:ext cx="2743200" cy="365125"/>
          </a:xfrm>
        </p:spPr>
        <p:txBody>
          <a:bodyPr/>
          <a:lstStyle>
            <a:lvl1pP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9" name="Picture 8">
            <a:extLst>
              <a:ext uri="{FF2B5EF4-FFF2-40B4-BE49-F238E27FC236}">
                <a16:creationId xmlns:a16="http://schemas.microsoft.com/office/drawing/2014/main" id="{70B9D6AD-CE23-4849-BE39-BB32CD25427D}"/>
              </a:ext>
            </a:extLst>
          </p:cNvPr>
          <p:cNvPicPr>
            <a:picLocks noChangeAspect="1"/>
          </p:cNvPicPr>
          <p:nvPr userDrawn="1"/>
        </p:nvPicPr>
        <p:blipFill>
          <a:blip r:embed="rId2"/>
          <a:stretch>
            <a:fillRect/>
          </a:stretch>
        </p:blipFill>
        <p:spPr>
          <a:xfrm>
            <a:off x="10087280" y="6459139"/>
            <a:ext cx="1267911" cy="184904"/>
          </a:xfrm>
          <a:prstGeom prst="rect">
            <a:avLst/>
          </a:prstGeom>
        </p:spPr>
      </p:pic>
      <p:pic>
        <p:nvPicPr>
          <p:cNvPr id="10" name="Picture 7">
            <a:extLst>
              <a:ext uri="{FF2B5EF4-FFF2-40B4-BE49-F238E27FC236}">
                <a16:creationId xmlns:a16="http://schemas.microsoft.com/office/drawing/2014/main" id="{FCFF651E-B408-CB42-AF20-6D78DDD379AE}"/>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0906" t="11051" r="10710" b="29287"/>
          <a:stretch/>
        </p:blipFill>
        <p:spPr>
          <a:xfrm>
            <a:off x="182591" y="6240578"/>
            <a:ext cx="1830367" cy="480897"/>
          </a:xfrm>
          <a:prstGeom prst="rect">
            <a:avLst/>
          </a:prstGeom>
        </p:spPr>
      </p:pic>
    </p:spTree>
    <p:extLst>
      <p:ext uri="{BB962C8B-B14F-4D97-AF65-F5344CB8AC3E}">
        <p14:creationId xmlns:p14="http://schemas.microsoft.com/office/powerpoint/2010/main" val="28133969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49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Source">
            <a:extLst>
              <a:ext uri="{FF2B5EF4-FFF2-40B4-BE49-F238E27FC236}">
                <a16:creationId xmlns:a16="http://schemas.microsoft.com/office/drawing/2014/main" id="{95F755C3-27CE-3D46-A571-95743242FAE3}"/>
              </a:ext>
            </a:extLst>
          </p:cNvPr>
          <p:cNvSpPr txBox="1"/>
          <p:nvPr userDrawn="1"/>
        </p:nvSpPr>
        <p:spPr>
          <a:xfrm>
            <a:off x="0" y="6272784"/>
            <a:ext cx="8156995" cy="600164"/>
          </a:xfrm>
          <a:prstGeom prst="rect">
            <a:avLst/>
          </a:prstGeom>
          <a:noFill/>
        </p:spPr>
        <p:txBody>
          <a:bodyPr wrap="square" lIns="228600" tIns="228600" rIns="228600" bIns="228600" rtlCol="0" anchor="ctr" anchorCtr="0">
            <a:spAutoFit/>
          </a:bodyPr>
          <a:lstStyle/>
          <a:p>
            <a:pPr defTabSz="457200">
              <a:defRPr/>
            </a:pPr>
            <a:r>
              <a:rPr lang="en-US" sz="900">
                <a:solidFill>
                  <a:schemeClr val="bg1">
                    <a:lumMod val="50000"/>
                  </a:schemeClr>
                </a:solidFill>
                <a:cs typeface="Arial" panose="020B0604020202020204" pitchFamily="34" charset="0"/>
              </a:rPr>
              <a:t>Source: CA EDD, Labor Market Information Division, Quarterly Census of Employment and Wages; SANDAG</a:t>
            </a:r>
          </a:p>
        </p:txBody>
      </p:sp>
    </p:spTree>
    <p:extLst>
      <p:ext uri="{BB962C8B-B14F-4D97-AF65-F5344CB8AC3E}">
        <p14:creationId xmlns:p14="http://schemas.microsoft.com/office/powerpoint/2010/main" val="2061094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2E74B3-5422-384E-B2AF-91036582E02E}"/>
              </a:ext>
            </a:extLst>
          </p:cNvPr>
          <p:cNvSpPr/>
          <p:nvPr userDrawn="1"/>
        </p:nvSpPr>
        <p:spPr>
          <a:xfrm>
            <a:off x="0" y="1"/>
            <a:ext cx="3352800" cy="6884894"/>
          </a:xfrm>
          <a:prstGeom prst="rect">
            <a:avLst/>
          </a:prstGeom>
          <a:gradFill flip="none" rotWithShape="1">
            <a:gsLst>
              <a:gs pos="16000">
                <a:schemeClr val="tx2"/>
              </a:gs>
              <a:gs pos="100000">
                <a:schemeClr val="accent1"/>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lumMod val="90000"/>
                </a:schemeClr>
              </a:solidFill>
            </a:endParaRPr>
          </a:p>
        </p:txBody>
      </p:sp>
      <p:sp>
        <p:nvSpPr>
          <p:cNvPr id="2" name="Title 1">
            <a:extLst>
              <a:ext uri="{FF2B5EF4-FFF2-40B4-BE49-F238E27FC236}">
                <a16:creationId xmlns:a16="http://schemas.microsoft.com/office/drawing/2014/main" id="{B12D87F1-0FED-A54B-8D85-2ADA0E660F3B}"/>
              </a:ext>
            </a:extLst>
          </p:cNvPr>
          <p:cNvSpPr>
            <a:spLocks noGrp="1"/>
          </p:cNvSpPr>
          <p:nvPr>
            <p:ph type="title" hasCustomPrompt="1"/>
          </p:nvPr>
        </p:nvSpPr>
        <p:spPr>
          <a:xfrm>
            <a:off x="182592" y="365125"/>
            <a:ext cx="2991929" cy="3063875"/>
          </a:xfrm>
          <a:prstGeom prst="rect">
            <a:avLst/>
          </a:prstGeom>
        </p:spPr>
        <p:txBody>
          <a:bodyPr anchor="t">
            <a:normAutofit/>
          </a:bodyPr>
          <a:lstStyle>
            <a:lvl1pPr>
              <a:defRPr sz="3600" b="1" spc="-100" baseline="0">
                <a:solidFill>
                  <a:schemeClr val="bg1"/>
                </a:solidFill>
              </a:defRPr>
            </a:lvl1pPr>
          </a:lstStyle>
          <a:p>
            <a:r>
              <a:rPr lang="en-US"/>
              <a:t>Alternate Slide Layout with subtitle</a:t>
            </a:r>
          </a:p>
        </p:txBody>
      </p:sp>
      <p:sp>
        <p:nvSpPr>
          <p:cNvPr id="10" name="Slide Number Placeholder 5">
            <a:extLst>
              <a:ext uri="{FF2B5EF4-FFF2-40B4-BE49-F238E27FC236}">
                <a16:creationId xmlns:a16="http://schemas.microsoft.com/office/drawing/2014/main" id="{7C2AF0C2-5A3C-554C-AD13-A9B7AD2EE827}"/>
              </a:ext>
            </a:extLst>
          </p:cNvPr>
          <p:cNvSpPr>
            <a:spLocks noGrp="1"/>
          </p:cNvSpPr>
          <p:nvPr>
            <p:ph type="sldNum" sz="quarter" idx="12"/>
          </p:nvPr>
        </p:nvSpPr>
        <p:spPr>
          <a:xfrm>
            <a:off x="11383108" y="63563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8" name="Picture 7">
            <a:extLst>
              <a:ext uri="{FF2B5EF4-FFF2-40B4-BE49-F238E27FC236}">
                <a16:creationId xmlns:a16="http://schemas.microsoft.com/office/drawing/2014/main" id="{82CB283B-7B77-5448-B919-F3ECA497BCD1}"/>
              </a:ext>
            </a:extLst>
          </p:cNvPr>
          <p:cNvPicPr>
            <a:picLocks noChangeAspect="1"/>
          </p:cNvPicPr>
          <p:nvPr userDrawn="1"/>
        </p:nvPicPr>
        <p:blipFill>
          <a:blip r:embed="rId2"/>
          <a:srcRect/>
          <a:stretch/>
        </p:blipFill>
        <p:spPr>
          <a:xfrm>
            <a:off x="10039838" y="6440612"/>
            <a:ext cx="1406770" cy="224692"/>
          </a:xfrm>
          <a:prstGeom prst="rect">
            <a:avLst/>
          </a:prstGeom>
        </p:spPr>
      </p:pic>
      <p:sp>
        <p:nvSpPr>
          <p:cNvPr id="11" name="Text Placeholder 3">
            <a:extLst>
              <a:ext uri="{FF2B5EF4-FFF2-40B4-BE49-F238E27FC236}">
                <a16:creationId xmlns:a16="http://schemas.microsoft.com/office/drawing/2014/main" id="{0488407B-8587-1B44-9667-76BFDE0B8F1C}"/>
              </a:ext>
            </a:extLst>
          </p:cNvPr>
          <p:cNvSpPr>
            <a:spLocks noGrp="1"/>
          </p:cNvSpPr>
          <p:nvPr>
            <p:ph type="body" sz="quarter" idx="13" hasCustomPrompt="1"/>
          </p:nvPr>
        </p:nvSpPr>
        <p:spPr>
          <a:xfrm>
            <a:off x="187325" y="1876425"/>
            <a:ext cx="2849563" cy="468190"/>
          </a:xfrm>
          <a:prstGeom prst="rect">
            <a:avLst/>
          </a:prstGeom>
        </p:spPr>
        <p:txBody>
          <a:bodyPr anchor="ctr">
            <a:normAutofit/>
          </a:bodyPr>
          <a:lstStyle>
            <a:lvl1pPr marL="0" indent="0">
              <a:buNone/>
              <a:defRPr sz="2400">
                <a:solidFill>
                  <a:schemeClr val="bg1"/>
                </a:solidFill>
              </a:defRPr>
            </a:lvl1pPr>
          </a:lstStyle>
          <a:p>
            <a:pPr lvl="0"/>
            <a:r>
              <a:rPr lang="en-US"/>
              <a:t>Subtitle</a:t>
            </a:r>
          </a:p>
        </p:txBody>
      </p:sp>
      <p:sp>
        <p:nvSpPr>
          <p:cNvPr id="15" name="Text Placeholder 14">
            <a:extLst>
              <a:ext uri="{FF2B5EF4-FFF2-40B4-BE49-F238E27FC236}">
                <a16:creationId xmlns:a16="http://schemas.microsoft.com/office/drawing/2014/main" id="{34235C6F-89F8-F04F-8421-F099AFF52DE1}"/>
              </a:ext>
            </a:extLst>
          </p:cNvPr>
          <p:cNvSpPr>
            <a:spLocks noGrp="1"/>
          </p:cNvSpPr>
          <p:nvPr>
            <p:ph type="body" sz="quarter" idx="14"/>
          </p:nvPr>
        </p:nvSpPr>
        <p:spPr>
          <a:xfrm>
            <a:off x="152400" y="3235325"/>
            <a:ext cx="3024188" cy="2919413"/>
          </a:xfrm>
          <a:prstGeom prst="rect">
            <a:avLst/>
          </a:prstGeom>
        </p:spPr>
        <p:txBody>
          <a:bodyPr>
            <a:normAutofit/>
          </a:bodyPr>
          <a:lstStyle>
            <a:lvl1pPr marL="0" indent="0">
              <a:buNone/>
              <a:defRPr sz="2000">
                <a:solidFill>
                  <a:schemeClr val="bg1"/>
                </a:solidFill>
              </a:defRPr>
            </a:lvl1pPr>
          </a:lstStyle>
          <a:p>
            <a:pPr lvl="0"/>
            <a:endParaRPr lang="en-US"/>
          </a:p>
        </p:txBody>
      </p:sp>
    </p:spTree>
    <p:extLst>
      <p:ext uri="{BB962C8B-B14F-4D97-AF65-F5344CB8AC3E}">
        <p14:creationId xmlns:p14="http://schemas.microsoft.com/office/powerpoint/2010/main" val="2814925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16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7" name="Content Placeholder 4" descr="A close-up of a road&#10;&#10;Description automatically generated with low confidence">
            <a:extLst>
              <a:ext uri="{FF2B5EF4-FFF2-40B4-BE49-F238E27FC236}">
                <a16:creationId xmlns:a16="http://schemas.microsoft.com/office/drawing/2014/main" id="{0D09AA14-C02B-4D4D-B108-6053B3E8BD43}"/>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8309"/>
            <a:ext cx="12192000" cy="6858000"/>
          </a:xfrm>
          <a:prstGeom prst="rect">
            <a:avLst/>
          </a:prstGeom>
        </p:spPr>
      </p:pic>
      <p:sp>
        <p:nvSpPr>
          <p:cNvPr id="3" name="Rectangle 2">
            <a:extLst>
              <a:ext uri="{FF2B5EF4-FFF2-40B4-BE49-F238E27FC236}">
                <a16:creationId xmlns:a16="http://schemas.microsoft.com/office/drawing/2014/main" id="{388EF1A5-6662-764B-BB14-55AB53F14095}"/>
              </a:ext>
            </a:extLst>
          </p:cNvPr>
          <p:cNvSpPr/>
          <p:nvPr userDrawn="1"/>
        </p:nvSpPr>
        <p:spPr>
          <a:xfrm>
            <a:off x="0" y="0"/>
            <a:ext cx="12192000" cy="6858000"/>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 Placeholder 2">
            <a:extLst>
              <a:ext uri="{FF2B5EF4-FFF2-40B4-BE49-F238E27FC236}">
                <a16:creationId xmlns:a16="http://schemas.microsoft.com/office/drawing/2014/main" id="{23284242-5FD1-164C-966F-6A869141B2A7}"/>
              </a:ext>
            </a:extLst>
          </p:cNvPr>
          <p:cNvSpPr>
            <a:spLocks noGrp="1"/>
          </p:cNvSpPr>
          <p:nvPr>
            <p:ph type="body" idx="1"/>
          </p:nvPr>
        </p:nvSpPr>
        <p:spPr>
          <a:xfrm>
            <a:off x="674271" y="1979441"/>
            <a:ext cx="10515600" cy="1500187"/>
          </a:xfrm>
          <a:prstGeom prst="rect">
            <a:avLst/>
          </a:prstGeom>
        </p:spPr>
        <p:txBody>
          <a:bodyPr>
            <a:normAutofit/>
          </a:bodyPr>
          <a:lstStyle>
            <a:lvl1pPr marL="0" indent="0">
              <a:buNone/>
              <a:defRPr sz="28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A picture containing text, clipart&#10;&#10;Description automatically generated">
            <a:extLst>
              <a:ext uri="{FF2B5EF4-FFF2-40B4-BE49-F238E27FC236}">
                <a16:creationId xmlns:a16="http://schemas.microsoft.com/office/drawing/2014/main" id="{0442E066-4318-8A4F-9C0F-5F381A8A57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09346" y="5459069"/>
            <a:ext cx="6251467" cy="1389214"/>
          </a:xfrm>
          <a:prstGeom prst="rect">
            <a:avLst/>
          </a:prstGeom>
        </p:spPr>
      </p:pic>
    </p:spTree>
    <p:extLst>
      <p:ext uri="{BB962C8B-B14F-4D97-AF65-F5344CB8AC3E}">
        <p14:creationId xmlns:p14="http://schemas.microsoft.com/office/powerpoint/2010/main" val="290056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293335-3E87-0547-A6D6-DDFAFC6E6369}"/>
              </a:ext>
            </a:extLst>
          </p:cNvPr>
          <p:cNvSpPr/>
          <p:nvPr userDrawn="1"/>
        </p:nvSpPr>
        <p:spPr>
          <a:xfrm>
            <a:off x="-1" y="-2"/>
            <a:ext cx="12192001" cy="1188720"/>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31D17DE1-9FCD-184D-9EE7-BFDBC7731F0F}"/>
              </a:ext>
            </a:extLst>
          </p:cNvPr>
          <p:cNvSpPr>
            <a:spLocks noGrp="1"/>
          </p:cNvSpPr>
          <p:nvPr>
            <p:ph idx="1"/>
          </p:nvPr>
        </p:nvSpPr>
        <p:spPr>
          <a:xfrm>
            <a:off x="309472" y="1322171"/>
            <a:ext cx="11631184" cy="4780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6120423-1C77-A343-916C-4768D6E713BD}"/>
              </a:ext>
            </a:extLst>
          </p:cNvPr>
          <p:cNvSpPr>
            <a:spLocks noGrp="1"/>
          </p:cNvSpPr>
          <p:nvPr>
            <p:ph type="title"/>
          </p:nvPr>
        </p:nvSpPr>
        <p:spPr>
          <a:xfrm>
            <a:off x="0" y="0"/>
            <a:ext cx="12191999" cy="1193800"/>
          </a:xfrm>
        </p:spPr>
        <p:txBody>
          <a:bodyPr lIns="457200">
            <a:noAutofit/>
          </a:bodyPr>
          <a:lstStyle>
            <a:lvl1pPr>
              <a:defRPr sz="3600" b="1" spc="-50" baseline="0">
                <a:solidFill>
                  <a:schemeClr val="bg1"/>
                </a:solidFill>
              </a:defRPr>
            </a:lvl1pPr>
          </a:lstStyle>
          <a:p>
            <a:r>
              <a:rPr lang="en-US"/>
              <a:t>Click to edit Master title style</a:t>
            </a:r>
          </a:p>
        </p:txBody>
      </p:sp>
      <p:pic>
        <p:nvPicPr>
          <p:cNvPr id="13" name="Picture 12" descr="A picture containing text, clipart&#10;&#10;Description automatically generated">
            <a:extLst>
              <a:ext uri="{FF2B5EF4-FFF2-40B4-BE49-F238E27FC236}">
                <a16:creationId xmlns:a16="http://schemas.microsoft.com/office/drawing/2014/main" id="{E34F0F0E-08B0-1F49-A0C4-E0712FD49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99715" y="6320605"/>
            <a:ext cx="2087998" cy="464000"/>
          </a:xfrm>
          <a:prstGeom prst="rect">
            <a:avLst/>
          </a:prstGeom>
        </p:spPr>
      </p:pic>
      <p:sp>
        <p:nvSpPr>
          <p:cNvPr id="14" name="Slide Number Placeholder 5">
            <a:extLst>
              <a:ext uri="{FF2B5EF4-FFF2-40B4-BE49-F238E27FC236}">
                <a16:creationId xmlns:a16="http://schemas.microsoft.com/office/drawing/2014/main" id="{C0D0D9B6-60C2-5743-AAE3-5120FDEF9B4D}"/>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chemeClr val="bg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spTree>
    <p:extLst>
      <p:ext uri="{BB962C8B-B14F-4D97-AF65-F5344CB8AC3E}">
        <p14:creationId xmlns:p14="http://schemas.microsoft.com/office/powerpoint/2010/main" val="3755782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293335-3E87-0547-A6D6-DDFAFC6E6369}"/>
              </a:ext>
            </a:extLst>
          </p:cNvPr>
          <p:cNvSpPr/>
          <p:nvPr userDrawn="1"/>
        </p:nvSpPr>
        <p:spPr>
          <a:xfrm>
            <a:off x="-1" y="-2"/>
            <a:ext cx="12192001" cy="1188720"/>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31D17DE1-9FCD-184D-9EE7-BFDBC7731F0F}"/>
              </a:ext>
            </a:extLst>
          </p:cNvPr>
          <p:cNvSpPr>
            <a:spLocks noGrp="1"/>
          </p:cNvSpPr>
          <p:nvPr>
            <p:ph idx="1"/>
          </p:nvPr>
        </p:nvSpPr>
        <p:spPr>
          <a:xfrm>
            <a:off x="309472" y="1322171"/>
            <a:ext cx="11631184" cy="4780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6120423-1C77-A343-916C-4768D6E713BD}"/>
              </a:ext>
            </a:extLst>
          </p:cNvPr>
          <p:cNvSpPr>
            <a:spLocks noGrp="1"/>
          </p:cNvSpPr>
          <p:nvPr>
            <p:ph type="title"/>
          </p:nvPr>
        </p:nvSpPr>
        <p:spPr>
          <a:xfrm>
            <a:off x="0" y="0"/>
            <a:ext cx="12191999" cy="1193800"/>
          </a:xfrm>
        </p:spPr>
        <p:txBody>
          <a:bodyPr lIns="457200">
            <a:noAutofit/>
          </a:bodyPr>
          <a:lstStyle>
            <a:lvl1pPr>
              <a:defRPr sz="3600" b="1" spc="-50" baseline="0">
                <a:solidFill>
                  <a:schemeClr val="bg1"/>
                </a:solidFill>
              </a:defRPr>
            </a:lvl1pPr>
          </a:lstStyle>
          <a:p>
            <a:r>
              <a:rPr lang="en-US"/>
              <a:t>Click to edit Master title style</a:t>
            </a:r>
          </a:p>
        </p:txBody>
      </p:sp>
      <p:sp>
        <p:nvSpPr>
          <p:cNvPr id="14" name="Slide Number Placeholder 5">
            <a:extLst>
              <a:ext uri="{FF2B5EF4-FFF2-40B4-BE49-F238E27FC236}">
                <a16:creationId xmlns:a16="http://schemas.microsoft.com/office/drawing/2014/main" id="{C0D0D9B6-60C2-5743-AAE3-5120FDEF9B4D}"/>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chemeClr val="bg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spTree>
    <p:extLst>
      <p:ext uri="{BB962C8B-B14F-4D97-AF65-F5344CB8AC3E}">
        <p14:creationId xmlns:p14="http://schemas.microsoft.com/office/powerpoint/2010/main" val="1234786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293335-3E87-0547-A6D6-DDFAFC6E6369}"/>
              </a:ext>
            </a:extLst>
          </p:cNvPr>
          <p:cNvSpPr/>
          <p:nvPr userDrawn="1"/>
        </p:nvSpPr>
        <p:spPr>
          <a:xfrm>
            <a:off x="-1" y="-2"/>
            <a:ext cx="12192001" cy="1188720"/>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31D17DE1-9FCD-184D-9EE7-BFDBC7731F0F}"/>
              </a:ext>
            </a:extLst>
          </p:cNvPr>
          <p:cNvSpPr>
            <a:spLocks noGrp="1"/>
          </p:cNvSpPr>
          <p:nvPr>
            <p:ph idx="1"/>
          </p:nvPr>
        </p:nvSpPr>
        <p:spPr>
          <a:xfrm>
            <a:off x="309472" y="1322171"/>
            <a:ext cx="11631184" cy="4780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6120423-1C77-A343-916C-4768D6E713BD}"/>
              </a:ext>
            </a:extLst>
          </p:cNvPr>
          <p:cNvSpPr>
            <a:spLocks noGrp="1"/>
          </p:cNvSpPr>
          <p:nvPr>
            <p:ph type="title"/>
          </p:nvPr>
        </p:nvSpPr>
        <p:spPr>
          <a:xfrm>
            <a:off x="0" y="0"/>
            <a:ext cx="12191999" cy="1193800"/>
          </a:xfrm>
        </p:spPr>
        <p:txBody>
          <a:bodyPr lIns="457200">
            <a:noAutofit/>
          </a:bodyPr>
          <a:lstStyle>
            <a:lvl1pPr>
              <a:defRPr sz="3600" b="1" spc="-50" baseline="0">
                <a:solidFill>
                  <a:schemeClr val="bg1"/>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3724E183-9DBD-714F-9A23-FDF8DF1D4212}"/>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11" name="Picture 10">
            <a:extLst>
              <a:ext uri="{FF2B5EF4-FFF2-40B4-BE49-F238E27FC236}">
                <a16:creationId xmlns:a16="http://schemas.microsoft.com/office/drawing/2014/main" id="{B87CA218-7EDD-1646-8ED8-432B65D47142}"/>
              </a:ext>
            </a:extLst>
          </p:cNvPr>
          <p:cNvPicPr>
            <a:picLocks noChangeAspect="1"/>
          </p:cNvPicPr>
          <p:nvPr userDrawn="1"/>
        </p:nvPicPr>
        <p:blipFill>
          <a:blip r:embed="rId2"/>
          <a:srcRect/>
          <a:stretch/>
        </p:blipFill>
        <p:spPr>
          <a:xfrm>
            <a:off x="10039838" y="6440612"/>
            <a:ext cx="1406770" cy="224692"/>
          </a:xfrm>
          <a:prstGeom prst="rect">
            <a:avLst/>
          </a:prstGeom>
        </p:spPr>
      </p:pic>
    </p:spTree>
    <p:extLst>
      <p:ext uri="{BB962C8B-B14F-4D97-AF65-F5344CB8AC3E}">
        <p14:creationId xmlns:p14="http://schemas.microsoft.com/office/powerpoint/2010/main" val="457574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E24615-F657-CC4F-B86E-000458EF2952}"/>
              </a:ext>
            </a:extLst>
          </p:cNvPr>
          <p:cNvSpPr/>
          <p:nvPr userDrawn="1"/>
        </p:nvSpPr>
        <p:spPr>
          <a:xfrm rot="10800000">
            <a:off x="0" y="-1"/>
            <a:ext cx="12192000" cy="6858000"/>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Text Placeholder 2">
            <a:extLst>
              <a:ext uri="{FF2B5EF4-FFF2-40B4-BE49-F238E27FC236}">
                <a16:creationId xmlns:a16="http://schemas.microsoft.com/office/drawing/2014/main" id="{D44AB61A-FEA1-F84F-840C-C02668010E7E}"/>
              </a:ext>
            </a:extLst>
          </p:cNvPr>
          <p:cNvSpPr>
            <a:spLocks noGrp="1"/>
          </p:cNvSpPr>
          <p:nvPr>
            <p:ph type="body" idx="1"/>
          </p:nvPr>
        </p:nvSpPr>
        <p:spPr>
          <a:xfrm>
            <a:off x="658229" y="3489867"/>
            <a:ext cx="10515600" cy="1500187"/>
          </a:xfrm>
          <a:prstGeom prst="rect">
            <a:avLst/>
          </a:prstGeom>
        </p:spPr>
        <p:txBody>
          <a:bodyPr>
            <a:normAutofit/>
          </a:bodyPr>
          <a:lstStyle>
            <a:lvl1pPr marL="0" indent="0">
              <a:buNone/>
              <a:defRPr sz="28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itle 7">
            <a:extLst>
              <a:ext uri="{FF2B5EF4-FFF2-40B4-BE49-F238E27FC236}">
                <a16:creationId xmlns:a16="http://schemas.microsoft.com/office/drawing/2014/main" id="{B89D387D-7EF5-8146-95EC-400F8424CAC5}"/>
              </a:ext>
            </a:extLst>
          </p:cNvPr>
          <p:cNvSpPr>
            <a:spLocks noGrp="1"/>
          </p:cNvSpPr>
          <p:nvPr>
            <p:ph type="title"/>
          </p:nvPr>
        </p:nvSpPr>
        <p:spPr>
          <a:xfrm>
            <a:off x="649960" y="2205501"/>
            <a:ext cx="11044329" cy="1000687"/>
          </a:xfrm>
        </p:spPr>
        <p:txBody>
          <a:bodyPr anchor="b">
            <a:normAutofit/>
          </a:bodyPr>
          <a:lstStyle>
            <a:lvl1pPr>
              <a:defRPr sz="6000">
                <a:solidFill>
                  <a:schemeClr val="bg1"/>
                </a:solidFill>
              </a:defRPr>
            </a:lvl1pPr>
          </a:lstStyle>
          <a:p>
            <a:r>
              <a:rPr lang="en-US"/>
              <a:t>Click to edit Master title style</a:t>
            </a:r>
          </a:p>
        </p:txBody>
      </p:sp>
      <p:pic>
        <p:nvPicPr>
          <p:cNvPr id="15" name="Picture 14" descr="A picture containing text, clipart&#10;&#10;Description automatically generated">
            <a:extLst>
              <a:ext uri="{FF2B5EF4-FFF2-40B4-BE49-F238E27FC236}">
                <a16:creationId xmlns:a16="http://schemas.microsoft.com/office/drawing/2014/main" id="{0B91BD71-5E82-A645-A2C1-4F6546CF56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24081" y="164372"/>
            <a:ext cx="3634337" cy="807630"/>
          </a:xfrm>
          <a:prstGeom prst="rect">
            <a:avLst/>
          </a:prstGeom>
        </p:spPr>
      </p:pic>
    </p:spTree>
    <p:extLst>
      <p:ext uri="{BB962C8B-B14F-4D97-AF65-F5344CB8AC3E}">
        <p14:creationId xmlns:p14="http://schemas.microsoft.com/office/powerpoint/2010/main" val="659680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49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4" name="Content Placeholder 4" descr="A close-up of a road&#10;&#10;Description automatically generated with low confidence">
            <a:extLst>
              <a:ext uri="{FF2B5EF4-FFF2-40B4-BE49-F238E27FC236}">
                <a16:creationId xmlns:a16="http://schemas.microsoft.com/office/drawing/2014/main" id="{050699A7-B427-6F42-80B0-4D54A4A7BAE0}"/>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35347E5-F316-EA4F-9A08-11B7C55B0213}"/>
              </a:ext>
            </a:extLst>
          </p:cNvPr>
          <p:cNvSpPr/>
          <p:nvPr userDrawn="1"/>
        </p:nvSpPr>
        <p:spPr>
          <a:xfrm rot="10800000">
            <a:off x="0" y="-12"/>
            <a:ext cx="12192000" cy="6858011"/>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8" name="Title 7">
            <a:extLst>
              <a:ext uri="{FF2B5EF4-FFF2-40B4-BE49-F238E27FC236}">
                <a16:creationId xmlns:a16="http://schemas.microsoft.com/office/drawing/2014/main" id="{78DE8D5C-4A64-1F47-815C-052EA963C76D}"/>
              </a:ext>
            </a:extLst>
          </p:cNvPr>
          <p:cNvSpPr>
            <a:spLocks noGrp="1"/>
          </p:cNvSpPr>
          <p:nvPr>
            <p:ph type="title"/>
          </p:nvPr>
        </p:nvSpPr>
        <p:spPr>
          <a:xfrm>
            <a:off x="907711" y="3163777"/>
            <a:ext cx="11044329" cy="1000687"/>
          </a:xfrm>
        </p:spPr>
        <p:txBody>
          <a:bodyPr anchor="t">
            <a:normAutofit/>
          </a:bodyPr>
          <a:lstStyle>
            <a:lvl1pPr>
              <a:defRPr sz="48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D44AB61A-FEA1-F84F-840C-C02668010E7E}"/>
              </a:ext>
            </a:extLst>
          </p:cNvPr>
          <p:cNvSpPr>
            <a:spLocks noGrp="1"/>
          </p:cNvSpPr>
          <p:nvPr>
            <p:ph type="body" idx="1"/>
          </p:nvPr>
        </p:nvSpPr>
        <p:spPr>
          <a:xfrm>
            <a:off x="907711" y="4171293"/>
            <a:ext cx="10515600" cy="1500187"/>
          </a:xfrm>
          <a:prstGeom prst="rect">
            <a:avLst/>
          </a:prstGeo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A picture containing text, clipart&#10;&#10;Description automatically generated">
            <a:extLst>
              <a:ext uri="{FF2B5EF4-FFF2-40B4-BE49-F238E27FC236}">
                <a16:creationId xmlns:a16="http://schemas.microsoft.com/office/drawing/2014/main" id="{7AECE9F1-E29A-5A4F-ACFE-E5346463E5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5246" y="1224427"/>
            <a:ext cx="7987006" cy="1774892"/>
          </a:xfrm>
          <a:prstGeom prst="rect">
            <a:avLst/>
          </a:prstGeom>
        </p:spPr>
      </p:pic>
    </p:spTree>
    <p:extLst>
      <p:ext uri="{BB962C8B-B14F-4D97-AF65-F5344CB8AC3E}">
        <p14:creationId xmlns:p14="http://schemas.microsoft.com/office/powerpoint/2010/main" val="3794492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49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2E74B3-5422-384E-B2AF-91036582E02E}"/>
              </a:ext>
            </a:extLst>
          </p:cNvPr>
          <p:cNvSpPr/>
          <p:nvPr userDrawn="1"/>
        </p:nvSpPr>
        <p:spPr>
          <a:xfrm>
            <a:off x="0" y="1"/>
            <a:ext cx="3352800" cy="6884894"/>
          </a:xfrm>
          <a:prstGeom prst="rect">
            <a:avLst/>
          </a:prstGeom>
          <a:gradFill flip="none" rotWithShape="1">
            <a:gsLst>
              <a:gs pos="16000">
                <a:schemeClr val="tx2"/>
              </a:gs>
              <a:gs pos="100000">
                <a:schemeClr val="accent1"/>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lumMod val="90000"/>
                </a:schemeClr>
              </a:solidFill>
            </a:endParaRPr>
          </a:p>
        </p:txBody>
      </p:sp>
      <p:sp>
        <p:nvSpPr>
          <p:cNvPr id="2" name="Title 1">
            <a:extLst>
              <a:ext uri="{FF2B5EF4-FFF2-40B4-BE49-F238E27FC236}">
                <a16:creationId xmlns:a16="http://schemas.microsoft.com/office/drawing/2014/main" id="{B12D87F1-0FED-A54B-8D85-2ADA0E660F3B}"/>
              </a:ext>
            </a:extLst>
          </p:cNvPr>
          <p:cNvSpPr>
            <a:spLocks noGrp="1"/>
          </p:cNvSpPr>
          <p:nvPr>
            <p:ph type="title"/>
          </p:nvPr>
        </p:nvSpPr>
        <p:spPr>
          <a:xfrm>
            <a:off x="182592" y="365125"/>
            <a:ext cx="2991929" cy="3063875"/>
          </a:xfrm>
        </p:spPr>
        <p:txBody>
          <a:bodyPr anchor="t">
            <a:normAutofit/>
          </a:bodyPr>
          <a:lstStyle>
            <a:lvl1pPr>
              <a:defRPr sz="3600" b="1" spc="-100" baseline="0">
                <a:solidFill>
                  <a:schemeClr val="bg1"/>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8DB267CB-F55F-6A40-9A57-7C9C00110864}"/>
              </a:ext>
            </a:extLst>
          </p:cNvPr>
          <p:cNvSpPr>
            <a:spLocks noGrp="1"/>
          </p:cNvSpPr>
          <p:nvPr>
            <p:ph idx="1"/>
          </p:nvPr>
        </p:nvSpPr>
        <p:spPr>
          <a:xfrm>
            <a:off x="3535392" y="365125"/>
            <a:ext cx="8405264" cy="5653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C2AF0C2-5A3C-554C-AD13-A9B7AD2EE827}"/>
              </a:ext>
            </a:extLst>
          </p:cNvPr>
          <p:cNvSpPr>
            <a:spLocks noGrp="1"/>
          </p:cNvSpPr>
          <p:nvPr>
            <p:ph type="sldNum" sz="quarter" idx="12"/>
          </p:nvPr>
        </p:nvSpPr>
        <p:spPr>
          <a:xfrm>
            <a:off x="11383108" y="63563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8" name="Picture 7">
            <a:extLst>
              <a:ext uri="{FF2B5EF4-FFF2-40B4-BE49-F238E27FC236}">
                <a16:creationId xmlns:a16="http://schemas.microsoft.com/office/drawing/2014/main" id="{82CB283B-7B77-5448-B919-F3ECA497BCD1}"/>
              </a:ext>
            </a:extLst>
          </p:cNvPr>
          <p:cNvPicPr>
            <a:picLocks noChangeAspect="1"/>
          </p:cNvPicPr>
          <p:nvPr userDrawn="1"/>
        </p:nvPicPr>
        <p:blipFill>
          <a:blip r:embed="rId2"/>
          <a:srcRect/>
          <a:stretch/>
        </p:blipFill>
        <p:spPr>
          <a:xfrm>
            <a:off x="10039838" y="6440612"/>
            <a:ext cx="1406770" cy="224692"/>
          </a:xfrm>
          <a:prstGeom prst="rect">
            <a:avLst/>
          </a:prstGeom>
        </p:spPr>
      </p:pic>
    </p:spTree>
    <p:extLst>
      <p:ext uri="{BB962C8B-B14F-4D97-AF65-F5344CB8AC3E}">
        <p14:creationId xmlns:p14="http://schemas.microsoft.com/office/powerpoint/2010/main" val="20829190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16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EEFD2A2B-B3D8-5745-8663-7BDA74BA0A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5708" y="6313051"/>
            <a:ext cx="2087998" cy="464000"/>
          </a:xfrm>
          <a:prstGeom prst="rect">
            <a:avLst/>
          </a:prstGeom>
        </p:spPr>
      </p:pic>
      <p:sp>
        <p:nvSpPr>
          <p:cNvPr id="8" name="Title 7">
            <a:extLst>
              <a:ext uri="{FF2B5EF4-FFF2-40B4-BE49-F238E27FC236}">
                <a16:creationId xmlns:a16="http://schemas.microsoft.com/office/drawing/2014/main" id="{28A00FF1-618A-174A-A0A7-BF95A83FC23C}"/>
              </a:ext>
            </a:extLst>
          </p:cNvPr>
          <p:cNvSpPr>
            <a:spLocks noGrp="1"/>
          </p:cNvSpPr>
          <p:nvPr>
            <p:ph type="title"/>
          </p:nvPr>
        </p:nvSpPr>
        <p:spPr>
          <a:xfrm>
            <a:off x="573836" y="2766219"/>
            <a:ext cx="11044329" cy="1325563"/>
          </a:xfrm>
          <a:prstGeom prst="rect">
            <a:avLst/>
          </a:prstGeom>
        </p:spPr>
        <p:txBody>
          <a:bodyPr>
            <a:normAutofit/>
          </a:bodyP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82833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7DFC7-D953-9A40-9E11-8CD05605AF23}"/>
              </a:ext>
            </a:extLst>
          </p:cNvPr>
          <p:cNvPicPr>
            <a:picLocks noChangeAspect="1"/>
          </p:cNvPicPr>
          <p:nvPr userDrawn="1"/>
        </p:nvPicPr>
        <p:blipFill>
          <a:blip r:embed="rId2"/>
          <a:srcRect/>
          <a:stretch/>
        </p:blipFill>
        <p:spPr>
          <a:xfrm>
            <a:off x="9976338" y="6435090"/>
            <a:ext cx="1406770" cy="224692"/>
          </a:xfrm>
          <a:prstGeom prst="rect">
            <a:avLst/>
          </a:prstGeom>
        </p:spPr>
      </p:pic>
    </p:spTree>
    <p:extLst>
      <p:ext uri="{BB962C8B-B14F-4D97-AF65-F5344CB8AC3E}">
        <p14:creationId xmlns:p14="http://schemas.microsoft.com/office/powerpoint/2010/main" val="3036069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E391E3-0A64-4AE7-80B4-E634EA2ABEBB}"/>
              </a:ext>
            </a:extLst>
          </p:cNvPr>
          <p:cNvSpPr>
            <a:spLocks noGrp="1"/>
          </p:cNvSpPr>
          <p:nvPr>
            <p:ph type="title"/>
          </p:nvPr>
        </p:nvSpPr>
        <p:spPr>
          <a:xfrm>
            <a:off x="309471" y="365125"/>
            <a:ext cx="1104432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598FCA-E757-4055-B5AB-2FE58BE10747}"/>
              </a:ext>
            </a:extLst>
          </p:cNvPr>
          <p:cNvSpPr>
            <a:spLocks noGrp="1"/>
          </p:cNvSpPr>
          <p:nvPr>
            <p:ph type="body" idx="1"/>
          </p:nvPr>
        </p:nvSpPr>
        <p:spPr>
          <a:xfrm>
            <a:off x="309471" y="1825625"/>
            <a:ext cx="1104432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8749411"/>
      </p:ext>
    </p:extLst>
  </p:cSld>
  <p:clrMap bg1="lt1" tx1="dk1" bg2="lt2" tx2="dk2" accent1="accent1" accent2="accent2" accent3="accent3" accent4="accent4" accent5="accent5" accent6="accent6" hlink="hlink" folHlink="folHlink"/>
  <p:sldLayoutIdLst>
    <p:sldLayoutId id="2147483721" r:id="rId1"/>
    <p:sldLayoutId id="2147483733" r:id="rId2"/>
    <p:sldLayoutId id="2147483735" r:id="rId3"/>
    <p:sldLayoutId id="2147483722" r:id="rId4"/>
    <p:sldLayoutId id="2147483734" r:id="rId5"/>
    <p:sldLayoutId id="2147483723" r:id="rId6"/>
    <p:sldLayoutId id="2147483725" r:id="rId7"/>
    <p:sldLayoutId id="2147483731" r:id="rId8"/>
    <p:sldLayoutId id="2147483736" r:id="rId9"/>
    <p:sldLayoutId id="2147483737" r:id="rId10"/>
    <p:sldLayoutId id="2147483739" r:id="rId11"/>
    <p:sldLayoutId id="2147483740" r:id="rId12"/>
    <p:sldLayoutId id="2147483741" r:id="rId13"/>
  </p:sldLayoutIdLst>
  <p:hf hdr="0" ft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2A3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2A3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2A3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2A3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2A3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34539C-B47C-9047-8387-EE685E54DCCA}"/>
              </a:ext>
            </a:extLst>
          </p:cNvPr>
          <p:cNvSpPr>
            <a:spLocks noGrp="1"/>
          </p:cNvSpPr>
          <p:nvPr>
            <p:ph type="title"/>
          </p:nvPr>
        </p:nvSpPr>
        <p:spPr>
          <a:xfrm>
            <a:off x="869376" y="3163777"/>
            <a:ext cx="11044329" cy="1000687"/>
          </a:xfrm>
        </p:spPr>
        <p:txBody>
          <a:bodyPr/>
          <a:lstStyle/>
          <a:p>
            <a:r>
              <a:rPr lang="en-US"/>
              <a:t>Regional Economic Update</a:t>
            </a:r>
          </a:p>
        </p:txBody>
      </p:sp>
      <p:sp>
        <p:nvSpPr>
          <p:cNvPr id="12" name="TextBox 11">
            <a:extLst>
              <a:ext uri="{FF2B5EF4-FFF2-40B4-BE49-F238E27FC236}">
                <a16:creationId xmlns:a16="http://schemas.microsoft.com/office/drawing/2014/main" id="{C714E689-3411-496D-B311-B3AA79B348BE}"/>
              </a:ext>
            </a:extLst>
          </p:cNvPr>
          <p:cNvSpPr txBox="1"/>
          <p:nvPr/>
        </p:nvSpPr>
        <p:spPr>
          <a:xfrm>
            <a:off x="5559681" y="5846714"/>
            <a:ext cx="6100548" cy="646331"/>
          </a:xfrm>
          <a:prstGeom prst="rect">
            <a:avLst/>
          </a:prstGeom>
          <a:noFill/>
        </p:spPr>
        <p:txBody>
          <a:bodyPr wrap="square">
            <a:spAutoFit/>
          </a:bodyPr>
          <a:lstStyle/>
          <a:p>
            <a:pPr algn="r"/>
            <a:r>
              <a:rPr lang="en-US" sz="1800">
                <a:solidFill>
                  <a:schemeClr val="bg1"/>
                </a:solidFill>
              </a:rPr>
              <a:t>Presented by Chief Economist, Ray Major</a:t>
            </a:r>
          </a:p>
          <a:p>
            <a:pPr marL="0" indent="0" algn="r">
              <a:buNone/>
            </a:pPr>
            <a:r>
              <a:rPr lang="en-US">
                <a:solidFill>
                  <a:schemeClr val="bg1"/>
                </a:solidFill>
              </a:rPr>
              <a:t>February 16, 2022</a:t>
            </a:r>
          </a:p>
        </p:txBody>
      </p:sp>
      <p:sp>
        <p:nvSpPr>
          <p:cNvPr id="7" name="Content Placeholder 10">
            <a:extLst>
              <a:ext uri="{FF2B5EF4-FFF2-40B4-BE49-F238E27FC236}">
                <a16:creationId xmlns:a16="http://schemas.microsoft.com/office/drawing/2014/main" id="{0367EB5D-2183-7447-843A-6059F0C0A6AA}"/>
              </a:ext>
            </a:extLst>
          </p:cNvPr>
          <p:cNvSpPr>
            <a:spLocks noGrp="1"/>
          </p:cNvSpPr>
          <p:nvPr>
            <p:ph type="body" idx="1"/>
          </p:nvPr>
        </p:nvSpPr>
        <p:spPr>
          <a:xfrm>
            <a:off x="889254" y="3894846"/>
            <a:ext cx="10515600" cy="1500187"/>
          </a:xfrm>
        </p:spPr>
        <p:txBody>
          <a:bodyPr>
            <a:normAutofit/>
          </a:bodyPr>
          <a:lstStyle/>
          <a:p>
            <a:r>
              <a:rPr lang="en-US"/>
              <a:t>2022 Real Estate Outlook</a:t>
            </a:r>
          </a:p>
          <a:p>
            <a:r>
              <a:rPr lang="en-US"/>
              <a:t>North County Economic Development Council</a:t>
            </a:r>
          </a:p>
        </p:txBody>
      </p:sp>
    </p:spTree>
    <p:extLst>
      <p:ext uri="{BB962C8B-B14F-4D97-AF65-F5344CB8AC3E}">
        <p14:creationId xmlns:p14="http://schemas.microsoft.com/office/powerpoint/2010/main" val="1725360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F80E35-053C-784E-A4E4-C58A0B32A06C}"/>
              </a:ext>
            </a:extLst>
          </p:cNvPr>
          <p:cNvSpPr/>
          <p:nvPr/>
        </p:nvSpPr>
        <p:spPr>
          <a:xfrm>
            <a:off x="0" y="0"/>
            <a:ext cx="12191999" cy="6858000"/>
          </a:xfrm>
          <a:prstGeom prst="rect">
            <a:avLst/>
          </a:prstGeom>
          <a:solidFill>
            <a:srgbClr val="3B274B">
              <a:alpha val="78039"/>
            </a:srgb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78E83B-4184-EF4B-9DBE-3A73965A0D9A}"/>
              </a:ext>
            </a:extLst>
          </p:cNvPr>
          <p:cNvSpPr/>
          <p:nvPr/>
        </p:nvSpPr>
        <p:spPr>
          <a:xfrm>
            <a:off x="-1" y="-2"/>
            <a:ext cx="12192001" cy="1188720"/>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10" name="Slide Number Placeholder 2">
            <a:extLst>
              <a:ext uri="{FF2B5EF4-FFF2-40B4-BE49-F238E27FC236}">
                <a16:creationId xmlns:a16="http://schemas.microsoft.com/office/drawing/2014/main" id="{4E022563-06F7-1B4B-9460-3DFCE02388B1}"/>
              </a:ext>
            </a:extLst>
          </p:cNvPr>
          <p:cNvSpPr>
            <a:spLocks noGrp="1"/>
          </p:cNvSpPr>
          <p:nvPr>
            <p:ph type="sldNum" sz="quarter" idx="12"/>
          </p:nvPr>
        </p:nvSpPr>
        <p:spPr/>
        <p:txBody>
          <a:bodyPr/>
          <a:lstStyle/>
          <a:p>
            <a:r>
              <a:rPr lang="en-US"/>
              <a:t>|  </a:t>
            </a:r>
            <a:fld id="{A9965AF2-E279-CB4A-A730-B9D3C0262F98}" type="slidenum">
              <a:rPr lang="en-US" smtClean="0"/>
              <a:pPr/>
              <a:t>10</a:t>
            </a:fld>
            <a:endParaRPr lang="en-US"/>
          </a:p>
        </p:txBody>
      </p:sp>
      <p:sp>
        <p:nvSpPr>
          <p:cNvPr id="2" name="Title 1">
            <a:extLst>
              <a:ext uri="{FF2B5EF4-FFF2-40B4-BE49-F238E27FC236}">
                <a16:creationId xmlns:a16="http://schemas.microsoft.com/office/drawing/2014/main" id="{54DE01F4-014A-7342-9A28-B7BF15B842A1}"/>
              </a:ext>
            </a:extLst>
          </p:cNvPr>
          <p:cNvSpPr>
            <a:spLocks noGrp="1"/>
          </p:cNvSpPr>
          <p:nvPr>
            <p:ph type="title"/>
          </p:nvPr>
        </p:nvSpPr>
        <p:spPr/>
        <p:txBody>
          <a:bodyPr>
            <a:normAutofit/>
          </a:bodyPr>
          <a:lstStyle/>
          <a:p>
            <a:r>
              <a:rPr lang="en-US"/>
              <a:t>Container Ships Stuck in Traffic at Ports</a:t>
            </a:r>
            <a:endParaRPr lang="en-US" b="0"/>
          </a:p>
        </p:txBody>
      </p:sp>
      <p:pic>
        <p:nvPicPr>
          <p:cNvPr id="13" name="Picture 12" descr="A picture containing text, clipart&#10;&#10;Description automatically generated">
            <a:extLst>
              <a:ext uri="{FF2B5EF4-FFF2-40B4-BE49-F238E27FC236}">
                <a16:creationId xmlns:a16="http://schemas.microsoft.com/office/drawing/2014/main" id="{002652A0-478A-6446-908E-39CEB5B6B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9715" y="6320605"/>
            <a:ext cx="2087998" cy="464000"/>
          </a:xfrm>
          <a:prstGeom prst="rect">
            <a:avLst/>
          </a:prstGeom>
        </p:spPr>
      </p:pic>
      <p:sp>
        <p:nvSpPr>
          <p:cNvPr id="14" name="Text Box 2">
            <a:extLst>
              <a:ext uri="{FF2B5EF4-FFF2-40B4-BE49-F238E27FC236}">
                <a16:creationId xmlns:a16="http://schemas.microsoft.com/office/drawing/2014/main" id="{83984184-7F35-A84F-8199-0A3F689AE0E1}"/>
              </a:ext>
            </a:extLst>
          </p:cNvPr>
          <p:cNvSpPr txBox="1">
            <a:spLocks noChangeArrowheads="1"/>
          </p:cNvSpPr>
          <p:nvPr/>
        </p:nvSpPr>
        <p:spPr bwMode="auto">
          <a:xfrm>
            <a:off x="272805" y="6526212"/>
            <a:ext cx="7676606" cy="247377"/>
          </a:xfrm>
          <a:prstGeom prst="rect">
            <a:avLst/>
          </a:prstGeom>
          <a:noFill/>
          <a:ln w="9525">
            <a:noFill/>
            <a:miter lim="800000"/>
            <a:headEnd/>
            <a:tailEnd/>
          </a:ln>
        </p:spPr>
        <p:txBody>
          <a:bodyPr rot="0" vert="horz" wrap="square" lIns="68580" tIns="34291" rIns="68580" bIns="34291" anchor="t" anchorCtr="0">
            <a:spAutoFit/>
          </a:bodyPr>
          <a:lstStyle/>
          <a:p>
            <a:pPr marR="12382" defTabSz="342891">
              <a:lnSpc>
                <a:spcPct val="115000"/>
              </a:lnSpc>
            </a:pPr>
            <a:r>
              <a:rPr lang="en-US" sz="1100">
                <a:solidFill>
                  <a:schemeClr val="bg1"/>
                </a:solidFill>
                <a:latin typeface="Arial" panose="020B0604020202020204"/>
                <a:ea typeface="Calibri" panose="020F0502020204030204" pitchFamily="34" charset="0"/>
              </a:rPr>
              <a:t>Source: February 14, 2022 https://www.marinetraffic.com/en/ais/home/centerx:-98.6/centery:34.0/zoom:4</a:t>
            </a:r>
          </a:p>
        </p:txBody>
      </p:sp>
      <p:pic>
        <p:nvPicPr>
          <p:cNvPr id="5" name="Picture 4">
            <a:extLst>
              <a:ext uri="{FF2B5EF4-FFF2-40B4-BE49-F238E27FC236}">
                <a16:creationId xmlns:a16="http://schemas.microsoft.com/office/drawing/2014/main" id="{17B53B3B-15C7-4466-BDAF-151BBD79FF42}"/>
              </a:ext>
            </a:extLst>
          </p:cNvPr>
          <p:cNvPicPr>
            <a:picLocks noChangeAspect="1"/>
          </p:cNvPicPr>
          <p:nvPr/>
        </p:nvPicPr>
        <p:blipFill rotWithShape="1">
          <a:blip r:embed="rId4"/>
          <a:srcRect b="6803"/>
          <a:stretch/>
        </p:blipFill>
        <p:spPr>
          <a:xfrm>
            <a:off x="1322114" y="1188718"/>
            <a:ext cx="9257398" cy="5154932"/>
          </a:xfrm>
          <a:prstGeom prst="rect">
            <a:avLst/>
          </a:prstGeom>
        </p:spPr>
      </p:pic>
    </p:spTree>
    <p:extLst>
      <p:ext uri="{BB962C8B-B14F-4D97-AF65-F5344CB8AC3E}">
        <p14:creationId xmlns:p14="http://schemas.microsoft.com/office/powerpoint/2010/main" val="3694574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igh angle view of a port&#10;&#10;Description automatically generated with medium confidence">
            <a:extLst>
              <a:ext uri="{FF2B5EF4-FFF2-40B4-BE49-F238E27FC236}">
                <a16:creationId xmlns:a16="http://schemas.microsoft.com/office/drawing/2014/main" id="{759B8F0E-D8BC-4512-9AA0-02B187AA8AF0}"/>
              </a:ext>
            </a:extLst>
          </p:cNvPr>
          <p:cNvPicPr>
            <a:picLocks noChangeAspect="1"/>
          </p:cNvPicPr>
          <p:nvPr/>
        </p:nvPicPr>
        <p:blipFill rotWithShape="1">
          <a:blip r:embed="rId3">
            <a:extLst>
              <a:ext uri="{28A0092B-C50C-407E-A947-70E740481C1C}">
                <a14:useLocalDpi xmlns:a14="http://schemas.microsoft.com/office/drawing/2010/main" val="0"/>
              </a:ext>
            </a:extLst>
          </a:blip>
          <a:srcRect l="27468" t="11258" b="4307"/>
          <a:stretch/>
        </p:blipFill>
        <p:spPr>
          <a:xfrm>
            <a:off x="3348842" y="0"/>
            <a:ext cx="8843158" cy="6858000"/>
          </a:xfrm>
          <a:prstGeom prst="rect">
            <a:avLst/>
          </a:prstGeom>
        </p:spPr>
      </p:pic>
      <p:sp>
        <p:nvSpPr>
          <p:cNvPr id="9" name="Title 8">
            <a:extLst>
              <a:ext uri="{FF2B5EF4-FFF2-40B4-BE49-F238E27FC236}">
                <a16:creationId xmlns:a16="http://schemas.microsoft.com/office/drawing/2014/main" id="{6734B391-9B78-4C44-814D-1CA89BCDE440}"/>
              </a:ext>
            </a:extLst>
          </p:cNvPr>
          <p:cNvSpPr>
            <a:spLocks noGrp="1"/>
          </p:cNvSpPr>
          <p:nvPr>
            <p:ph type="title"/>
          </p:nvPr>
        </p:nvSpPr>
        <p:spPr/>
        <p:txBody>
          <a:bodyPr>
            <a:normAutofit fontScale="90000"/>
          </a:bodyPr>
          <a:lstStyle/>
          <a:p>
            <a:r>
              <a:rPr lang="en-US"/>
              <a:t>Supply Chain</a:t>
            </a:r>
            <a:br>
              <a:rPr lang="en-US"/>
            </a:br>
            <a:br>
              <a:rPr lang="en-US"/>
            </a:br>
            <a:r>
              <a:rPr lang="en-US" sz="2200" b="0"/>
              <a:t>Backlog at Ports: </a:t>
            </a:r>
            <a:br>
              <a:rPr lang="en-US" sz="2200" b="0"/>
            </a:br>
            <a:r>
              <a:rPr lang="en-US" sz="2200" b="0"/>
              <a:t>100+ ships</a:t>
            </a:r>
            <a:br>
              <a:rPr lang="en-US" sz="2200" b="0"/>
            </a:br>
            <a:br>
              <a:rPr lang="en-US" sz="2200" b="0"/>
            </a:br>
            <a:r>
              <a:rPr lang="en-US" sz="2200" b="0"/>
              <a:t>80,000 Truck Drivers  ????</a:t>
            </a:r>
            <a:br>
              <a:rPr lang="en-US" sz="2200" b="0"/>
            </a:br>
            <a:br>
              <a:rPr lang="en-US" sz="2200" b="0"/>
            </a:br>
            <a:r>
              <a:rPr lang="en-US" sz="2200" b="0"/>
              <a:t>Price Increases</a:t>
            </a:r>
            <a:br>
              <a:rPr lang="en-US" sz="2200" b="0"/>
            </a:br>
            <a:br>
              <a:rPr lang="en-US" sz="2200" b="0"/>
            </a:br>
            <a:r>
              <a:rPr lang="en-US" sz="2200" b="0"/>
              <a:t>Record High Demand</a:t>
            </a:r>
            <a:br>
              <a:rPr lang="en-US" sz="2200" b="0"/>
            </a:br>
            <a:br>
              <a:rPr lang="en-US" sz="2200" b="0"/>
            </a:br>
            <a:r>
              <a:rPr lang="en-US" sz="2200" b="0"/>
              <a:t>Panic Buying / Hoarding</a:t>
            </a:r>
            <a:br>
              <a:rPr lang="en-US" sz="2200" b="0"/>
            </a:br>
            <a:br>
              <a:rPr lang="en-US" sz="2200" b="0"/>
            </a:br>
            <a:r>
              <a:rPr lang="en-US" sz="2200" b="0"/>
              <a:t>Food Shortages</a:t>
            </a:r>
            <a:br>
              <a:rPr lang="en-US"/>
            </a:br>
            <a:endParaRPr lang="en-US"/>
          </a:p>
        </p:txBody>
      </p:sp>
      <p:sp>
        <p:nvSpPr>
          <p:cNvPr id="4" name="Slide Number Placeholder 3">
            <a:extLst>
              <a:ext uri="{FF2B5EF4-FFF2-40B4-BE49-F238E27FC236}">
                <a16:creationId xmlns:a16="http://schemas.microsoft.com/office/drawing/2014/main" id="{7BEECF96-38E7-4DF2-886F-25344BAE10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56789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44CF2-902C-644A-BAEC-3105BD29520B}"/>
              </a:ext>
            </a:extLst>
          </p:cNvPr>
          <p:cNvPicPr>
            <a:picLocks noChangeAspect="1"/>
          </p:cNvPicPr>
          <p:nvPr/>
        </p:nvPicPr>
        <p:blipFill rotWithShape="1">
          <a:blip r:embed="rId2">
            <a:extLst>
              <a:ext uri="{28A0092B-C50C-407E-A947-70E740481C1C}">
                <a14:useLocalDpi xmlns:a14="http://schemas.microsoft.com/office/drawing/2010/main" val="0"/>
              </a:ext>
            </a:extLst>
          </a:blip>
          <a:srcRect t="5186" b="14597"/>
          <a:stretch/>
        </p:blipFill>
        <p:spPr>
          <a:xfrm>
            <a:off x="-14805" y="0"/>
            <a:ext cx="12206805" cy="6858000"/>
          </a:xfrm>
          <a:prstGeom prst="rect">
            <a:avLst/>
          </a:prstGeom>
        </p:spPr>
      </p:pic>
      <p:sp>
        <p:nvSpPr>
          <p:cNvPr id="7" name="Rectangle 6">
            <a:extLst>
              <a:ext uri="{FF2B5EF4-FFF2-40B4-BE49-F238E27FC236}">
                <a16:creationId xmlns:a16="http://schemas.microsoft.com/office/drawing/2014/main" id="{5709D9ED-C271-F64D-A9AF-63B523BAC1A1}"/>
              </a:ext>
            </a:extLst>
          </p:cNvPr>
          <p:cNvSpPr/>
          <p:nvPr/>
        </p:nvSpPr>
        <p:spPr>
          <a:xfrm rot="10800000">
            <a:off x="0" y="0"/>
            <a:ext cx="12192000" cy="6857998"/>
          </a:xfrm>
          <a:prstGeom prst="rect">
            <a:avLst/>
          </a:prstGeom>
          <a:gradFill>
            <a:gsLst>
              <a:gs pos="99000">
                <a:srgbClr val="002060"/>
              </a:gs>
              <a:gs pos="0">
                <a:srgbClr val="094971">
                  <a:alpha val="53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Title 16">
            <a:extLst>
              <a:ext uri="{FF2B5EF4-FFF2-40B4-BE49-F238E27FC236}">
                <a16:creationId xmlns:a16="http://schemas.microsoft.com/office/drawing/2014/main" id="{55A30C7E-502A-6A45-8B22-2DD6A50E1A0C}"/>
              </a:ext>
            </a:extLst>
          </p:cNvPr>
          <p:cNvSpPr>
            <a:spLocks noGrp="1"/>
          </p:cNvSpPr>
          <p:nvPr>
            <p:ph type="title"/>
          </p:nvPr>
        </p:nvSpPr>
        <p:spPr/>
        <p:txBody>
          <a:bodyPr/>
          <a:lstStyle/>
          <a:p>
            <a:pPr algn="l"/>
            <a:r>
              <a:rPr lang="en-US"/>
              <a:t>Labor Force</a:t>
            </a:r>
          </a:p>
        </p:txBody>
      </p:sp>
    </p:spTree>
    <p:extLst>
      <p:ext uri="{BB962C8B-B14F-4D97-AF65-F5344CB8AC3E}">
        <p14:creationId xmlns:p14="http://schemas.microsoft.com/office/powerpoint/2010/main" val="2218109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a:extLst>
              <a:ext uri="{FF2B5EF4-FFF2-40B4-BE49-F238E27FC236}">
                <a16:creationId xmlns:a16="http://schemas.microsoft.com/office/drawing/2014/main" id="{2D254D80-94D4-4123-A61B-B002476D424A}"/>
              </a:ext>
            </a:extLst>
          </p:cNvPr>
          <p:cNvSpPr txBox="1">
            <a:spLocks noChangeArrowheads="1"/>
          </p:cNvSpPr>
          <p:nvPr/>
        </p:nvSpPr>
        <p:spPr bwMode="auto">
          <a:xfrm>
            <a:off x="-1" y="6226130"/>
            <a:ext cx="4777273" cy="600164"/>
          </a:xfrm>
          <a:prstGeom prst="rect">
            <a:avLst/>
          </a:prstGeom>
          <a:noFill/>
        </p:spPr>
        <p:txBody>
          <a:bodyPr wrap="square" lIns="457200" tIns="228600" rIns="228600" bIns="228600" rtlCol="0" anchor="ctr" anchorCtr="0">
            <a:spAutoFit/>
          </a:bodyPr>
          <a:lstStyle>
            <a:defPPr>
              <a:defRPr lang="en-US"/>
            </a:defPPr>
            <a:lvl1pPr defTabSz="457200">
              <a:defRPr sz="900">
                <a:solidFill>
                  <a:schemeClr val="bg1">
                    <a:lumMod val="50000"/>
                  </a:schemeClr>
                </a:solidFill>
                <a:cs typeface="Arial" panose="020B0604020202020204" pitchFamily="34" charset="0"/>
              </a:defRPr>
            </a:lvl1pPr>
          </a:lstStyle>
          <a:p>
            <a:r>
              <a:rPr lang="en-US"/>
              <a:t>Source: U.S. Bureau of Labor Statistics </a:t>
            </a:r>
          </a:p>
        </p:txBody>
      </p:sp>
      <p:graphicFrame>
        <p:nvGraphicFramePr>
          <p:cNvPr id="15" name="Chart 14">
            <a:extLst>
              <a:ext uri="{FF2B5EF4-FFF2-40B4-BE49-F238E27FC236}">
                <a16:creationId xmlns:a16="http://schemas.microsoft.com/office/drawing/2014/main" id="{825387BF-E6D7-4AC3-A594-6FFFCC3C3762}"/>
              </a:ext>
            </a:extLst>
          </p:cNvPr>
          <p:cNvGraphicFramePr>
            <a:graphicFrameLocks/>
          </p:cNvGraphicFramePr>
          <p:nvPr/>
        </p:nvGraphicFramePr>
        <p:xfrm>
          <a:off x="274320" y="1188717"/>
          <a:ext cx="11689882" cy="530352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8F1B0A3C-1FA2-6049-8F21-1E0154F2C20A}"/>
              </a:ext>
            </a:extLst>
          </p:cNvPr>
          <p:cNvSpPr>
            <a:spLocks noGrp="1"/>
          </p:cNvSpPr>
          <p:nvPr>
            <p:ph type="title"/>
          </p:nvPr>
        </p:nvSpPr>
        <p:spPr>
          <a:xfrm>
            <a:off x="0" y="-2"/>
            <a:ext cx="11383107" cy="1188719"/>
          </a:xfrm>
        </p:spPr>
        <p:txBody>
          <a:bodyPr/>
          <a:lstStyle/>
          <a:p>
            <a:r>
              <a:rPr lang="en-US"/>
              <a:t>Employment During Recessions</a:t>
            </a:r>
            <a:br>
              <a:rPr lang="en-US"/>
            </a:br>
            <a:r>
              <a:rPr lang="en-US" sz="2800" b="0"/>
              <a:t>San Diego Region</a:t>
            </a:r>
          </a:p>
        </p:txBody>
      </p:sp>
      <p:sp>
        <p:nvSpPr>
          <p:cNvPr id="5" name="Slide Number Placeholder 9">
            <a:extLst>
              <a:ext uri="{FF2B5EF4-FFF2-40B4-BE49-F238E27FC236}">
                <a16:creationId xmlns:a16="http://schemas.microsoft.com/office/drawing/2014/main" id="{ED709FC1-4BC6-C24E-89AC-D592B406D6C0}"/>
              </a:ext>
            </a:extLst>
          </p:cNvPr>
          <p:cNvSpPr>
            <a:spLocks noGrp="1"/>
          </p:cNvSpPr>
          <p:nvPr>
            <p:ph type="sldNum" sz="quarter" idx="12"/>
          </p:nvPr>
        </p:nvSpPr>
        <p:spPr>
          <a:xfrm>
            <a:off x="11459308" y="6343650"/>
            <a:ext cx="557548" cy="365125"/>
          </a:xfrm>
        </p:spPr>
        <p:txBody>
          <a:bodyPr/>
          <a:lstStyle/>
          <a:p>
            <a:r>
              <a:rPr lang="en-US"/>
              <a:t>|  </a:t>
            </a:r>
            <a:fld id="{A9965AF2-E279-CB4A-A730-B9D3C0262F98}" type="slidenum">
              <a:rPr lang="en-US" smtClean="0"/>
              <a:pPr/>
              <a:t>13</a:t>
            </a:fld>
            <a:endParaRPr lang="en-US"/>
          </a:p>
        </p:txBody>
      </p:sp>
    </p:spTree>
    <p:custDataLst>
      <p:tags r:id="rId1"/>
    </p:custDataLst>
    <p:extLst>
      <p:ext uri="{BB962C8B-B14F-4D97-AF65-F5344CB8AC3E}">
        <p14:creationId xmlns:p14="http://schemas.microsoft.com/office/powerpoint/2010/main" val="58243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9">
            <a:extLst>
              <a:ext uri="{FF2B5EF4-FFF2-40B4-BE49-F238E27FC236}">
                <a16:creationId xmlns:a16="http://schemas.microsoft.com/office/drawing/2014/main" id="{E55A04D4-B9C2-3446-89FB-0A645CA6D6A9}"/>
              </a:ext>
            </a:extLst>
          </p:cNvPr>
          <p:cNvSpPr>
            <a:spLocks noGrp="1"/>
          </p:cNvSpPr>
          <p:nvPr>
            <p:ph type="sldNum" sz="quarter" idx="12"/>
          </p:nvPr>
        </p:nvSpPr>
        <p:spPr>
          <a:xfrm>
            <a:off x="11459308" y="6343650"/>
            <a:ext cx="557548" cy="365125"/>
          </a:xfrm>
        </p:spPr>
        <p:txBody>
          <a:bodyPr/>
          <a:lstStyle/>
          <a:p>
            <a:r>
              <a:rPr lang="en-US"/>
              <a:t>|  </a:t>
            </a:r>
            <a:fld id="{A9965AF2-E279-CB4A-A730-B9D3C0262F98}" type="slidenum">
              <a:rPr lang="en-US" smtClean="0"/>
              <a:pPr/>
              <a:t>14</a:t>
            </a:fld>
            <a:endParaRPr lang="en-US"/>
          </a:p>
        </p:txBody>
      </p:sp>
      <p:sp>
        <p:nvSpPr>
          <p:cNvPr id="4" name="Source">
            <a:extLst>
              <a:ext uri="{FF2B5EF4-FFF2-40B4-BE49-F238E27FC236}">
                <a16:creationId xmlns:a16="http://schemas.microsoft.com/office/drawing/2014/main" id="{A91E82A1-359A-4923-93D5-3CD87EC6AA4B}"/>
              </a:ext>
            </a:extLst>
          </p:cNvPr>
          <p:cNvSpPr txBox="1"/>
          <p:nvPr/>
        </p:nvSpPr>
        <p:spPr>
          <a:xfrm>
            <a:off x="-6737" y="6273204"/>
            <a:ext cx="8474927" cy="600164"/>
          </a:xfrm>
          <a:prstGeom prst="rect">
            <a:avLst/>
          </a:prstGeom>
          <a:noFill/>
        </p:spPr>
        <p:txBody>
          <a:bodyPr wrap="square" lIns="457200" tIns="228600" rIns="228600" bIns="228600" rtlCol="0" anchor="ctr" anchorCtr="0">
            <a:spAutoFit/>
          </a:bodyPr>
          <a:lstStyle>
            <a:defPPr>
              <a:defRPr lang="en-US"/>
            </a:defPPr>
            <a:lvl1pPr defTabSz="457200">
              <a:defRPr sz="900">
                <a:solidFill>
                  <a:schemeClr val="bg1">
                    <a:lumMod val="50000"/>
                  </a:schemeClr>
                </a:solidFill>
                <a:cs typeface="Arial" panose="020B0604020202020204" pitchFamily="34" charset="0"/>
              </a:defRPr>
            </a:lvl1pPr>
          </a:lstStyle>
          <a:p>
            <a:r>
              <a:rPr lang="en-US"/>
              <a:t>Source: SANDAG Estimates based on Employment Development Department Labor Market Information Division data</a:t>
            </a:r>
          </a:p>
        </p:txBody>
      </p:sp>
      <p:sp>
        <p:nvSpPr>
          <p:cNvPr id="15" name="Rectangle 14">
            <a:extLst>
              <a:ext uri="{FF2B5EF4-FFF2-40B4-BE49-F238E27FC236}">
                <a16:creationId xmlns:a16="http://schemas.microsoft.com/office/drawing/2014/main" id="{213EC127-E0A9-F647-B3FB-CDC6B3C69764}"/>
              </a:ext>
            </a:extLst>
          </p:cNvPr>
          <p:cNvSpPr/>
          <p:nvPr/>
        </p:nvSpPr>
        <p:spPr>
          <a:xfrm>
            <a:off x="1667111" y="2116280"/>
            <a:ext cx="6953176" cy="3564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3C50A3-DB64-4820-8149-5CD1E4B785B4}"/>
              </a:ext>
            </a:extLst>
          </p:cNvPr>
          <p:cNvSpPr txBox="1"/>
          <p:nvPr/>
        </p:nvSpPr>
        <p:spPr>
          <a:xfrm>
            <a:off x="1667111" y="1345506"/>
            <a:ext cx="6845284" cy="369332"/>
          </a:xfrm>
          <a:prstGeom prst="rect">
            <a:avLst/>
          </a:prstGeom>
          <a:noFill/>
        </p:spPr>
        <p:txBody>
          <a:bodyPr wrap="square" rtlCol="0">
            <a:spAutoFit/>
          </a:bodyPr>
          <a:lstStyle/>
          <a:p>
            <a:pPr algn="ctr"/>
            <a:r>
              <a:rPr lang="en-US" b="1">
                <a:solidFill>
                  <a:schemeClr val="tx1">
                    <a:lumMod val="65000"/>
                    <a:lumOff val="35000"/>
                  </a:schemeClr>
                </a:solidFill>
              </a:rPr>
              <a:t>68,200 total job loss</a:t>
            </a:r>
          </a:p>
        </p:txBody>
      </p:sp>
      <p:graphicFrame>
        <p:nvGraphicFramePr>
          <p:cNvPr id="9" name="Chart 8">
            <a:extLst>
              <a:ext uri="{FF2B5EF4-FFF2-40B4-BE49-F238E27FC236}">
                <a16:creationId xmlns:a16="http://schemas.microsoft.com/office/drawing/2014/main" id="{0EE272B6-475E-45E6-88D1-9A7335EF5FDC}"/>
              </a:ext>
            </a:extLst>
          </p:cNvPr>
          <p:cNvGraphicFramePr/>
          <p:nvPr/>
        </p:nvGraphicFramePr>
        <p:xfrm>
          <a:off x="39918" y="1521176"/>
          <a:ext cx="11811702" cy="509889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4C25E59-230D-4688-A750-BF76CB996255}"/>
              </a:ext>
            </a:extLst>
          </p:cNvPr>
          <p:cNvSpPr txBox="1"/>
          <p:nvPr/>
        </p:nvSpPr>
        <p:spPr>
          <a:xfrm>
            <a:off x="6015018" y="4070622"/>
            <a:ext cx="2395959" cy="1477328"/>
          </a:xfrm>
          <a:prstGeom prst="rect">
            <a:avLst/>
          </a:prstGeom>
          <a:solidFill>
            <a:srgbClr val="A70084"/>
          </a:solidFill>
        </p:spPr>
        <p:txBody>
          <a:bodyPr wrap="square" rtlCol="0">
            <a:spAutoFit/>
          </a:bodyPr>
          <a:lstStyle/>
          <a:p>
            <a:r>
              <a:rPr lang="en-US" b="1">
                <a:solidFill>
                  <a:schemeClr val="bg1"/>
                </a:solidFill>
              </a:rPr>
              <a:t>46,600 </a:t>
            </a:r>
            <a:r>
              <a:rPr lang="en-US">
                <a:solidFill>
                  <a:schemeClr val="bg1"/>
                </a:solidFill>
              </a:rPr>
              <a:t>or</a:t>
            </a:r>
            <a:r>
              <a:rPr lang="en-US" b="1">
                <a:solidFill>
                  <a:schemeClr val="bg1"/>
                </a:solidFill>
              </a:rPr>
              <a:t> 68% </a:t>
            </a:r>
            <a:r>
              <a:rPr lang="en-US">
                <a:solidFill>
                  <a:schemeClr val="bg1"/>
                </a:solidFill>
              </a:rPr>
              <a:t>of </a:t>
            </a:r>
            <a:br>
              <a:rPr lang="en-US">
                <a:solidFill>
                  <a:schemeClr val="bg1"/>
                </a:solidFill>
              </a:rPr>
            </a:br>
            <a:r>
              <a:rPr lang="en-US" sz="1600">
                <a:solidFill>
                  <a:schemeClr val="bg1"/>
                </a:solidFill>
              </a:rPr>
              <a:t>total</a:t>
            </a:r>
            <a:r>
              <a:rPr lang="en-US">
                <a:solidFill>
                  <a:schemeClr val="bg1"/>
                </a:solidFill>
              </a:rPr>
              <a:t> job loss fell into tourism, education, and professional services</a:t>
            </a:r>
          </a:p>
        </p:txBody>
      </p:sp>
      <p:cxnSp>
        <p:nvCxnSpPr>
          <p:cNvPr id="10" name="Straight Connector 9">
            <a:extLst>
              <a:ext uri="{FF2B5EF4-FFF2-40B4-BE49-F238E27FC236}">
                <a16:creationId xmlns:a16="http://schemas.microsoft.com/office/drawing/2014/main" id="{376B1492-29BC-E94D-B50B-788C78614D70}"/>
              </a:ext>
            </a:extLst>
          </p:cNvPr>
          <p:cNvCxnSpPr>
            <a:cxnSpLocks/>
          </p:cNvCxnSpPr>
          <p:nvPr/>
        </p:nvCxnSpPr>
        <p:spPr>
          <a:xfrm>
            <a:off x="1555912" y="2757126"/>
            <a:ext cx="10167618" cy="0"/>
          </a:xfrm>
          <a:prstGeom prst="line">
            <a:avLst/>
          </a:prstGeom>
          <a:ln w="63500">
            <a:solidFill>
              <a:schemeClr val="tx1">
                <a:lumMod val="85000"/>
                <a:lumOff val="15000"/>
              </a:schemeClr>
            </a:solidFill>
            <a:prstDash val="solid"/>
          </a:ln>
        </p:spPr>
        <p:style>
          <a:lnRef idx="1">
            <a:schemeClr val="accent1"/>
          </a:lnRef>
          <a:fillRef idx="0">
            <a:schemeClr val="accent1"/>
          </a:fillRef>
          <a:effectRef idx="0">
            <a:schemeClr val="accent1"/>
          </a:effectRef>
          <a:fontRef idx="minor">
            <a:schemeClr val="tx1"/>
          </a:fontRef>
        </p:style>
      </p:cxnSp>
      <p:sp>
        <p:nvSpPr>
          <p:cNvPr id="18" name="Left Bracket 17">
            <a:extLst>
              <a:ext uri="{FF2B5EF4-FFF2-40B4-BE49-F238E27FC236}">
                <a16:creationId xmlns:a16="http://schemas.microsoft.com/office/drawing/2014/main" id="{BEDCEA6C-2E0A-0341-A1AD-8E3D3A3FB396}"/>
              </a:ext>
            </a:extLst>
          </p:cNvPr>
          <p:cNvSpPr/>
          <p:nvPr/>
        </p:nvSpPr>
        <p:spPr>
          <a:xfrm rot="5400000">
            <a:off x="4976410" y="-1542983"/>
            <a:ext cx="261405" cy="6845284"/>
          </a:xfrm>
          <a:custGeom>
            <a:avLst/>
            <a:gdLst>
              <a:gd name="connsiteX0" fmla="*/ 306731 w 306731"/>
              <a:gd name="connsiteY0" fmla="*/ 7633507 h 7633507"/>
              <a:gd name="connsiteX1" fmla="*/ 0 w 306731"/>
              <a:gd name="connsiteY1" fmla="*/ 7607947 h 7633507"/>
              <a:gd name="connsiteX2" fmla="*/ 0 w 306731"/>
              <a:gd name="connsiteY2" fmla="*/ 25560 h 7633507"/>
              <a:gd name="connsiteX3" fmla="*/ 306731 w 306731"/>
              <a:gd name="connsiteY3" fmla="*/ 0 h 7633507"/>
              <a:gd name="connsiteX4" fmla="*/ 306731 w 306731"/>
              <a:gd name="connsiteY4" fmla="*/ 7633507 h 7633507"/>
              <a:gd name="connsiteX0" fmla="*/ 306731 w 306731"/>
              <a:gd name="connsiteY0" fmla="*/ 7633507 h 7633507"/>
              <a:gd name="connsiteX1" fmla="*/ 0 w 306731"/>
              <a:gd name="connsiteY1" fmla="*/ 7607947 h 7633507"/>
              <a:gd name="connsiteX2" fmla="*/ 0 w 306731"/>
              <a:gd name="connsiteY2" fmla="*/ 25560 h 7633507"/>
              <a:gd name="connsiteX3" fmla="*/ 306731 w 306731"/>
              <a:gd name="connsiteY3" fmla="*/ 0 h 7633507"/>
              <a:gd name="connsiteX0" fmla="*/ 306731 w 306731"/>
              <a:gd name="connsiteY0" fmla="*/ 7633507 h 7633507"/>
              <a:gd name="connsiteX1" fmla="*/ 0 w 306731"/>
              <a:gd name="connsiteY1" fmla="*/ 7607947 h 7633507"/>
              <a:gd name="connsiteX2" fmla="*/ 0 w 306731"/>
              <a:gd name="connsiteY2" fmla="*/ 25560 h 7633507"/>
              <a:gd name="connsiteX3" fmla="*/ 306731 w 306731"/>
              <a:gd name="connsiteY3" fmla="*/ 0 h 7633507"/>
              <a:gd name="connsiteX4" fmla="*/ 306731 w 306731"/>
              <a:gd name="connsiteY4" fmla="*/ 7633507 h 7633507"/>
              <a:gd name="connsiteX0" fmla="*/ 306731 w 306731"/>
              <a:gd name="connsiteY0" fmla="*/ 7633507 h 7633507"/>
              <a:gd name="connsiteX1" fmla="*/ 0 w 306731"/>
              <a:gd name="connsiteY1" fmla="*/ 7607947 h 7633507"/>
              <a:gd name="connsiteX2" fmla="*/ 25400 w 306731"/>
              <a:gd name="connsiteY2" fmla="*/ 31910 h 7633507"/>
              <a:gd name="connsiteX3" fmla="*/ 306731 w 306731"/>
              <a:gd name="connsiteY3" fmla="*/ 0 h 7633507"/>
            </a:gdLst>
            <a:ahLst/>
            <a:cxnLst>
              <a:cxn ang="0">
                <a:pos x="connsiteX0" y="connsiteY0"/>
              </a:cxn>
              <a:cxn ang="0">
                <a:pos x="connsiteX1" y="connsiteY1"/>
              </a:cxn>
              <a:cxn ang="0">
                <a:pos x="connsiteX2" y="connsiteY2"/>
              </a:cxn>
              <a:cxn ang="0">
                <a:pos x="connsiteX3" y="connsiteY3"/>
              </a:cxn>
            </a:cxnLst>
            <a:rect l="l" t="t" r="r" b="b"/>
            <a:pathLst>
              <a:path w="306731" h="7633507" stroke="0" extrusionOk="0">
                <a:moveTo>
                  <a:pt x="306731" y="7633507"/>
                </a:moveTo>
                <a:cubicBezTo>
                  <a:pt x="137328" y="7633507"/>
                  <a:pt x="0" y="7622063"/>
                  <a:pt x="0" y="7607947"/>
                </a:cubicBezTo>
                <a:lnTo>
                  <a:pt x="0" y="25560"/>
                </a:lnTo>
                <a:cubicBezTo>
                  <a:pt x="0" y="11444"/>
                  <a:pt x="137328" y="0"/>
                  <a:pt x="306731" y="0"/>
                </a:cubicBezTo>
                <a:lnTo>
                  <a:pt x="306731" y="7633507"/>
                </a:lnTo>
                <a:close/>
              </a:path>
              <a:path w="306731" h="7633507" fill="none">
                <a:moveTo>
                  <a:pt x="306731" y="7633507"/>
                </a:moveTo>
                <a:cubicBezTo>
                  <a:pt x="137328" y="7633507"/>
                  <a:pt x="0" y="7622063"/>
                  <a:pt x="0" y="7607947"/>
                </a:cubicBezTo>
                <a:cubicBezTo>
                  <a:pt x="0" y="5080485"/>
                  <a:pt x="25400" y="2559372"/>
                  <a:pt x="25400" y="31910"/>
                </a:cubicBezTo>
                <a:cubicBezTo>
                  <a:pt x="25400" y="17794"/>
                  <a:pt x="137328" y="0"/>
                  <a:pt x="306731" y="0"/>
                </a:cubicBezTo>
              </a:path>
            </a:pathLst>
          </a:cu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2BED9107-DC4F-4E02-8C7A-DDCCA8E3F352}"/>
              </a:ext>
            </a:extLst>
          </p:cNvPr>
          <p:cNvSpPr>
            <a:spLocks noGrp="1"/>
          </p:cNvSpPr>
          <p:nvPr>
            <p:ph type="title"/>
          </p:nvPr>
        </p:nvSpPr>
        <p:spPr>
          <a:xfrm>
            <a:off x="309563" y="0"/>
            <a:ext cx="10795000" cy="1206230"/>
          </a:xfrm>
        </p:spPr>
        <p:txBody>
          <a:bodyPr>
            <a:noAutofit/>
          </a:bodyPr>
          <a:lstStyle/>
          <a:p>
            <a:r>
              <a:rPr lang="en-US"/>
              <a:t>Hardest Hit Sectors</a:t>
            </a:r>
            <a:br>
              <a:rPr lang="en-US"/>
            </a:br>
            <a:r>
              <a:rPr lang="en-US" sz="2800" b="0"/>
              <a:t>San Diego Region (Feb 2020 – Dec 2021)</a:t>
            </a:r>
            <a:endParaRPr lang="en-US" b="0"/>
          </a:p>
        </p:txBody>
      </p:sp>
    </p:spTree>
    <p:extLst>
      <p:ext uri="{BB962C8B-B14F-4D97-AF65-F5344CB8AC3E}">
        <p14:creationId xmlns:p14="http://schemas.microsoft.com/office/powerpoint/2010/main" val="272720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4A5C52-8149-4444-A037-5F68FD397006}"/>
              </a:ext>
            </a:extLst>
          </p:cNvPr>
          <p:cNvSpPr>
            <a:spLocks noGrp="1"/>
          </p:cNvSpPr>
          <p:nvPr>
            <p:ph type="title"/>
          </p:nvPr>
        </p:nvSpPr>
        <p:spPr/>
        <p:txBody>
          <a:bodyPr/>
          <a:lstStyle/>
          <a:p>
            <a:r>
              <a:rPr lang="en-US"/>
              <a:t>COVID-19 Impact on workforce participation</a:t>
            </a:r>
          </a:p>
        </p:txBody>
      </p:sp>
      <p:graphicFrame>
        <p:nvGraphicFramePr>
          <p:cNvPr id="4" name="Table 4">
            <a:extLst>
              <a:ext uri="{FF2B5EF4-FFF2-40B4-BE49-F238E27FC236}">
                <a16:creationId xmlns:a16="http://schemas.microsoft.com/office/drawing/2014/main" id="{5D3B09F1-299E-4640-873B-55289708EF50}"/>
              </a:ext>
            </a:extLst>
          </p:cNvPr>
          <p:cNvGraphicFramePr>
            <a:graphicFrameLocks noGrp="1"/>
          </p:cNvGraphicFramePr>
          <p:nvPr/>
        </p:nvGraphicFramePr>
        <p:xfrm>
          <a:off x="327458" y="1238949"/>
          <a:ext cx="11731757" cy="2885440"/>
        </p:xfrm>
        <a:graphic>
          <a:graphicData uri="http://schemas.openxmlformats.org/drawingml/2006/table">
            <a:tbl>
              <a:tblPr firstRow="1" bandRow="1">
                <a:tableStyleId>{5C22544A-7EE6-4342-B048-85BDC9FD1C3A}</a:tableStyleId>
              </a:tblPr>
              <a:tblGrid>
                <a:gridCol w="1302165">
                  <a:extLst>
                    <a:ext uri="{9D8B030D-6E8A-4147-A177-3AD203B41FA5}">
                      <a16:colId xmlns:a16="http://schemas.microsoft.com/office/drawing/2014/main" val="1606046924"/>
                    </a:ext>
                  </a:extLst>
                </a:gridCol>
                <a:gridCol w="1092975">
                  <a:extLst>
                    <a:ext uri="{9D8B030D-6E8A-4147-A177-3AD203B41FA5}">
                      <a16:colId xmlns:a16="http://schemas.microsoft.com/office/drawing/2014/main" val="3990885027"/>
                    </a:ext>
                  </a:extLst>
                </a:gridCol>
                <a:gridCol w="1912775">
                  <a:extLst>
                    <a:ext uri="{9D8B030D-6E8A-4147-A177-3AD203B41FA5}">
                      <a16:colId xmlns:a16="http://schemas.microsoft.com/office/drawing/2014/main" val="1140559871"/>
                    </a:ext>
                  </a:extLst>
                </a:gridCol>
                <a:gridCol w="2055137">
                  <a:extLst>
                    <a:ext uri="{9D8B030D-6E8A-4147-A177-3AD203B41FA5}">
                      <a16:colId xmlns:a16="http://schemas.microsoft.com/office/drawing/2014/main" val="3158513859"/>
                    </a:ext>
                  </a:extLst>
                </a:gridCol>
                <a:gridCol w="1738265">
                  <a:extLst>
                    <a:ext uri="{9D8B030D-6E8A-4147-A177-3AD203B41FA5}">
                      <a16:colId xmlns:a16="http://schemas.microsoft.com/office/drawing/2014/main" val="172558145"/>
                    </a:ext>
                  </a:extLst>
                </a:gridCol>
                <a:gridCol w="1638677">
                  <a:extLst>
                    <a:ext uri="{9D8B030D-6E8A-4147-A177-3AD203B41FA5}">
                      <a16:colId xmlns:a16="http://schemas.microsoft.com/office/drawing/2014/main" val="66630817"/>
                    </a:ext>
                  </a:extLst>
                </a:gridCol>
                <a:gridCol w="1991763">
                  <a:extLst>
                    <a:ext uri="{9D8B030D-6E8A-4147-A177-3AD203B41FA5}">
                      <a16:colId xmlns:a16="http://schemas.microsoft.com/office/drawing/2014/main" val="1898569218"/>
                    </a:ext>
                  </a:extLst>
                </a:gridCol>
              </a:tblGrid>
              <a:tr h="193744">
                <a:tc>
                  <a:txBody>
                    <a:bodyPr/>
                    <a:lstStyle/>
                    <a:p>
                      <a:endParaRPr lang="en-US"/>
                    </a:p>
                  </a:txBody>
                  <a:tcPr>
                    <a:solidFill>
                      <a:schemeClr val="bg1">
                        <a:lumMod val="95000"/>
                      </a:schemeClr>
                    </a:solidFill>
                  </a:tcPr>
                </a:tc>
                <a:tc>
                  <a:txBody>
                    <a:bodyPr/>
                    <a:lstStyle/>
                    <a:p>
                      <a:r>
                        <a:rPr lang="en-US"/>
                        <a:t>Alpha</a:t>
                      </a:r>
                    </a:p>
                  </a:txBody>
                  <a:tcPr>
                    <a:solidFill>
                      <a:schemeClr val="accent1"/>
                    </a:solidFill>
                  </a:tcPr>
                </a:tc>
                <a:tc>
                  <a:txBody>
                    <a:bodyPr/>
                    <a:lstStyle/>
                    <a:p>
                      <a:r>
                        <a:rPr lang="en-US"/>
                        <a:t>Gen Z</a:t>
                      </a:r>
                    </a:p>
                  </a:txBody>
                  <a:tcPr>
                    <a:solidFill>
                      <a:schemeClr val="accent2"/>
                    </a:solidFill>
                  </a:tcPr>
                </a:tc>
                <a:tc>
                  <a:txBody>
                    <a:bodyPr/>
                    <a:lstStyle/>
                    <a:p>
                      <a:r>
                        <a:rPr lang="en-US"/>
                        <a:t>Millennials</a:t>
                      </a:r>
                    </a:p>
                  </a:txBody>
                  <a:tcPr>
                    <a:solidFill>
                      <a:schemeClr val="accent3"/>
                    </a:solidFill>
                  </a:tcPr>
                </a:tc>
                <a:tc>
                  <a:txBody>
                    <a:bodyPr/>
                    <a:lstStyle/>
                    <a:p>
                      <a:r>
                        <a:rPr lang="en-US"/>
                        <a:t>Gen X</a:t>
                      </a:r>
                    </a:p>
                  </a:txBody>
                  <a:tcPr>
                    <a:solidFill>
                      <a:schemeClr val="accent4">
                        <a:lumMod val="75000"/>
                        <a:lumOff val="25000"/>
                      </a:schemeClr>
                    </a:solidFill>
                  </a:tcPr>
                </a:tc>
                <a:tc>
                  <a:txBody>
                    <a:bodyPr/>
                    <a:lstStyle/>
                    <a:p>
                      <a:r>
                        <a:rPr lang="en-US"/>
                        <a:t>Boomers</a:t>
                      </a:r>
                    </a:p>
                  </a:txBody>
                  <a:tcPr>
                    <a:solidFill>
                      <a:schemeClr val="accent5"/>
                    </a:solidFill>
                  </a:tcPr>
                </a:tc>
                <a:tc>
                  <a:txBody>
                    <a:bodyPr/>
                    <a:lstStyle/>
                    <a:p>
                      <a:r>
                        <a:rPr lang="en-US"/>
                        <a:t>Traditionalists</a:t>
                      </a:r>
                    </a:p>
                  </a:txBody>
                  <a:tcPr>
                    <a:solidFill>
                      <a:schemeClr val="accent6"/>
                    </a:solidFill>
                  </a:tcPr>
                </a:tc>
                <a:extLst>
                  <a:ext uri="{0D108BD9-81ED-4DB2-BD59-A6C34878D82A}">
                    <a16:rowId xmlns:a16="http://schemas.microsoft.com/office/drawing/2014/main" val="830557506"/>
                  </a:ext>
                </a:extLst>
              </a:tr>
              <a:tr h="306209">
                <a:tc>
                  <a:txBody>
                    <a:bodyPr/>
                    <a:lstStyle/>
                    <a:p>
                      <a:r>
                        <a:rPr lang="en-US" sz="1400"/>
                        <a:t>Years Born:</a:t>
                      </a:r>
                    </a:p>
                  </a:txBody>
                  <a:tcPr/>
                </a:tc>
                <a:tc>
                  <a:txBody>
                    <a:bodyPr/>
                    <a:lstStyle/>
                    <a:p>
                      <a:r>
                        <a:rPr lang="en-US" sz="1400"/>
                        <a:t>2020-2007</a:t>
                      </a:r>
                    </a:p>
                  </a:txBody>
                  <a:tcPr>
                    <a:solidFill>
                      <a:schemeClr val="accent1">
                        <a:lumMod val="20000"/>
                        <a:lumOff val="80000"/>
                      </a:schemeClr>
                    </a:solidFill>
                  </a:tcPr>
                </a:tc>
                <a:tc>
                  <a:txBody>
                    <a:bodyPr/>
                    <a:lstStyle/>
                    <a:p>
                      <a:r>
                        <a:rPr lang="en-US" sz="1400"/>
                        <a:t>2006-1996</a:t>
                      </a:r>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1995-1978</a:t>
                      </a:r>
                    </a:p>
                    <a:p>
                      <a:endParaRPr lang="en-US" sz="1400"/>
                    </a:p>
                  </a:txBody>
                  <a:tcPr>
                    <a:solidFill>
                      <a:schemeClr val="accent3">
                        <a:lumMod val="20000"/>
                        <a:lumOff val="80000"/>
                      </a:schemeClr>
                    </a:solidFill>
                  </a:tcPr>
                </a:tc>
                <a:tc>
                  <a:txBody>
                    <a:bodyPr/>
                    <a:lstStyle/>
                    <a:p>
                      <a:r>
                        <a:rPr lang="en-US" sz="1400"/>
                        <a:t>1977-1966</a:t>
                      </a:r>
                    </a:p>
                  </a:txBody>
                  <a:tcPr>
                    <a:solidFill>
                      <a:schemeClr val="accent4">
                        <a:lumMod val="10000"/>
                        <a:lumOff val="90000"/>
                      </a:schemeClr>
                    </a:solidFill>
                  </a:tcPr>
                </a:tc>
                <a:tc>
                  <a:txBody>
                    <a:bodyPr/>
                    <a:lstStyle/>
                    <a:p>
                      <a:r>
                        <a:rPr lang="en-US" sz="1400"/>
                        <a:t>1965-1946</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Pre-1945</a:t>
                      </a:r>
                    </a:p>
                    <a:p>
                      <a:endParaRPr lang="en-US" sz="1400"/>
                    </a:p>
                  </a:txBody>
                  <a:tcPr>
                    <a:solidFill>
                      <a:schemeClr val="accent6">
                        <a:lumMod val="20000"/>
                        <a:lumOff val="80000"/>
                      </a:schemeClr>
                    </a:solidFill>
                  </a:tcPr>
                </a:tc>
                <a:extLst>
                  <a:ext uri="{0D108BD9-81ED-4DB2-BD59-A6C34878D82A}">
                    <a16:rowId xmlns:a16="http://schemas.microsoft.com/office/drawing/2014/main" val="57749751"/>
                  </a:ext>
                </a:extLst>
              </a:tr>
              <a:tr h="370840">
                <a:tc>
                  <a:txBody>
                    <a:bodyPr/>
                    <a:lstStyle/>
                    <a:p>
                      <a:r>
                        <a:rPr lang="en-US" sz="1400"/>
                        <a:t>Age Range:</a:t>
                      </a:r>
                    </a:p>
                  </a:txBody>
                  <a:tcPr/>
                </a:tc>
                <a:tc>
                  <a:txBody>
                    <a:bodyPr/>
                    <a:lstStyle/>
                    <a:p>
                      <a:r>
                        <a:rPr lang="en-US" sz="1400"/>
                        <a:t>0-15</a:t>
                      </a:r>
                    </a:p>
                  </a:txBody>
                  <a:tcPr>
                    <a:solidFill>
                      <a:schemeClr val="accent1">
                        <a:lumMod val="20000"/>
                        <a:lumOff val="80000"/>
                      </a:schemeClr>
                    </a:solidFill>
                  </a:tcPr>
                </a:tc>
                <a:tc>
                  <a:txBody>
                    <a:bodyPr/>
                    <a:lstStyle/>
                    <a:p>
                      <a:r>
                        <a:rPr lang="en-US" sz="1400"/>
                        <a:t>16-26</a:t>
                      </a:r>
                    </a:p>
                  </a:txBody>
                  <a:tcPr>
                    <a:solidFill>
                      <a:schemeClr val="accent2">
                        <a:lumMod val="20000"/>
                        <a:lumOff val="80000"/>
                      </a:schemeClr>
                    </a:solidFill>
                  </a:tcPr>
                </a:tc>
                <a:tc>
                  <a:txBody>
                    <a:bodyPr/>
                    <a:lstStyle/>
                    <a:p>
                      <a:r>
                        <a:rPr lang="en-US" sz="1400"/>
                        <a:t>27-44</a:t>
                      </a:r>
                    </a:p>
                  </a:txBody>
                  <a:tcPr>
                    <a:solidFill>
                      <a:schemeClr val="accent3">
                        <a:lumMod val="20000"/>
                        <a:lumOff val="80000"/>
                      </a:schemeClr>
                    </a:solidFill>
                  </a:tcPr>
                </a:tc>
                <a:tc>
                  <a:txBody>
                    <a:bodyPr/>
                    <a:lstStyle/>
                    <a:p>
                      <a:r>
                        <a:rPr lang="en-US" sz="1400"/>
                        <a:t>45-56</a:t>
                      </a:r>
                    </a:p>
                  </a:txBody>
                  <a:tcPr>
                    <a:solidFill>
                      <a:schemeClr val="accent4">
                        <a:lumMod val="10000"/>
                        <a:lumOff val="90000"/>
                      </a:schemeClr>
                    </a:solidFill>
                  </a:tcPr>
                </a:tc>
                <a:tc>
                  <a:txBody>
                    <a:bodyPr/>
                    <a:lstStyle/>
                    <a:p>
                      <a:r>
                        <a:rPr lang="en-US" sz="1400"/>
                        <a:t>57-66</a:t>
                      </a:r>
                    </a:p>
                  </a:txBody>
                  <a:tcPr>
                    <a:solidFill>
                      <a:schemeClr val="accent5">
                        <a:lumMod val="20000"/>
                        <a:lumOff val="80000"/>
                      </a:schemeClr>
                    </a:solidFill>
                  </a:tcPr>
                </a:tc>
                <a:tc>
                  <a:txBody>
                    <a:bodyPr/>
                    <a:lstStyle/>
                    <a:p>
                      <a:r>
                        <a:rPr lang="en-US" sz="1400"/>
                        <a:t>67+</a:t>
                      </a:r>
                    </a:p>
                  </a:txBody>
                  <a:tcPr>
                    <a:solidFill>
                      <a:schemeClr val="accent6">
                        <a:lumMod val="20000"/>
                        <a:lumOff val="80000"/>
                      </a:schemeClr>
                    </a:solidFill>
                  </a:tcPr>
                </a:tc>
                <a:extLst>
                  <a:ext uri="{0D108BD9-81ED-4DB2-BD59-A6C34878D82A}">
                    <a16:rowId xmlns:a16="http://schemas.microsoft.com/office/drawing/2014/main" val="3017674479"/>
                  </a:ext>
                </a:extLst>
              </a:tr>
              <a:tr h="370840">
                <a:tc>
                  <a:txBody>
                    <a:bodyPr/>
                    <a:lstStyle/>
                    <a:p>
                      <a:r>
                        <a:rPr lang="en-US" sz="1400"/>
                        <a:t>Life Cycle:</a:t>
                      </a:r>
                    </a:p>
                  </a:txBody>
                  <a:tcPr/>
                </a:tc>
                <a:tc>
                  <a:txBody>
                    <a:bodyPr/>
                    <a:lstStyle/>
                    <a:p>
                      <a:r>
                        <a:rPr lang="en-US" sz="1400"/>
                        <a:t>n/a</a:t>
                      </a:r>
                    </a:p>
                  </a:txBody>
                  <a:tcPr>
                    <a:solidFill>
                      <a:schemeClr val="accent1">
                        <a:lumMod val="20000"/>
                        <a:lumOff val="80000"/>
                      </a:schemeClr>
                    </a:solidFill>
                  </a:tcPr>
                </a:tc>
                <a:tc>
                  <a:txBody>
                    <a:bodyPr/>
                    <a:lstStyle/>
                    <a:p>
                      <a:r>
                        <a:rPr lang="en-US" sz="1400"/>
                        <a:t>Entry Level</a:t>
                      </a:r>
                    </a:p>
                  </a:txBody>
                  <a:tcPr>
                    <a:solidFill>
                      <a:schemeClr val="accent2">
                        <a:lumMod val="20000"/>
                        <a:lumOff val="80000"/>
                      </a:schemeClr>
                    </a:solidFill>
                  </a:tcPr>
                </a:tc>
                <a:tc>
                  <a:txBody>
                    <a:bodyPr/>
                    <a:lstStyle/>
                    <a:p>
                      <a:r>
                        <a:rPr lang="en-US" sz="1400"/>
                        <a:t>Core Workforce`</a:t>
                      </a:r>
                    </a:p>
                  </a:txBody>
                  <a:tcPr>
                    <a:solidFill>
                      <a:schemeClr val="accent3">
                        <a:lumMod val="20000"/>
                        <a:lumOff val="80000"/>
                      </a:schemeClr>
                    </a:solidFill>
                  </a:tcPr>
                </a:tc>
                <a:tc>
                  <a:txBody>
                    <a:bodyPr/>
                    <a:lstStyle/>
                    <a:p>
                      <a:r>
                        <a:rPr lang="en-US" sz="1400"/>
                        <a:t>Managers </a:t>
                      </a:r>
                    </a:p>
                  </a:txBody>
                  <a:tcPr>
                    <a:solidFill>
                      <a:schemeClr val="accent4">
                        <a:lumMod val="10000"/>
                        <a:lumOff val="90000"/>
                      </a:schemeClr>
                    </a:solidFill>
                  </a:tcPr>
                </a:tc>
                <a:tc>
                  <a:txBody>
                    <a:bodyPr/>
                    <a:lstStyle/>
                    <a:p>
                      <a:r>
                        <a:rPr lang="en-US" sz="1400"/>
                        <a:t>Executives</a:t>
                      </a:r>
                    </a:p>
                  </a:txBody>
                  <a:tcPr>
                    <a:solidFill>
                      <a:schemeClr val="accent5">
                        <a:lumMod val="20000"/>
                        <a:lumOff val="80000"/>
                      </a:schemeClr>
                    </a:solidFill>
                  </a:tcPr>
                </a:tc>
                <a:tc>
                  <a:txBody>
                    <a:bodyPr/>
                    <a:lstStyle/>
                    <a:p>
                      <a:r>
                        <a:rPr lang="en-US" sz="1400"/>
                        <a:t>Institutional knowledge</a:t>
                      </a:r>
                    </a:p>
                  </a:txBody>
                  <a:tcPr>
                    <a:solidFill>
                      <a:schemeClr val="accent6">
                        <a:lumMod val="20000"/>
                        <a:lumOff val="80000"/>
                      </a:schemeClr>
                    </a:solidFill>
                  </a:tcPr>
                </a:tc>
                <a:extLst>
                  <a:ext uri="{0D108BD9-81ED-4DB2-BD59-A6C34878D82A}">
                    <a16:rowId xmlns:a16="http://schemas.microsoft.com/office/drawing/2014/main" val="3190903271"/>
                  </a:ext>
                </a:extLst>
              </a:tr>
              <a:tr h="370840">
                <a:tc>
                  <a:txBody>
                    <a:bodyPr/>
                    <a:lstStyle/>
                    <a:p>
                      <a:r>
                        <a:rPr lang="en-US" sz="1400"/>
                        <a:t>Work is:</a:t>
                      </a:r>
                    </a:p>
                  </a:txBody>
                  <a:tcPr/>
                </a:tc>
                <a:tc>
                  <a:txBody>
                    <a:bodyPr/>
                    <a:lstStyle/>
                    <a:p>
                      <a:r>
                        <a:rPr lang="en-US" sz="1400"/>
                        <a:t>n/a</a:t>
                      </a:r>
                    </a:p>
                  </a:txBody>
                  <a:tcPr>
                    <a:solidFill>
                      <a:schemeClr val="accent1">
                        <a:lumMod val="20000"/>
                        <a:lumOff val="80000"/>
                      </a:schemeClr>
                    </a:solidFill>
                  </a:tcPr>
                </a:tc>
                <a:tc>
                  <a:txBody>
                    <a:bodyPr/>
                    <a:lstStyle/>
                    <a:p>
                      <a:r>
                        <a:rPr lang="en-US" sz="1400"/>
                        <a:t>Constantly evolving</a:t>
                      </a:r>
                    </a:p>
                  </a:txBody>
                  <a:tcPr>
                    <a:solidFill>
                      <a:schemeClr val="accent2">
                        <a:lumMod val="20000"/>
                        <a:lumOff val="80000"/>
                      </a:schemeClr>
                    </a:solidFill>
                  </a:tcPr>
                </a:tc>
                <a:tc>
                  <a:txBody>
                    <a:bodyPr/>
                    <a:lstStyle/>
                    <a:p>
                      <a:r>
                        <a:rPr lang="en-US" sz="1400"/>
                        <a:t>A means to an end</a:t>
                      </a:r>
                    </a:p>
                  </a:txBody>
                  <a:tcPr>
                    <a:solidFill>
                      <a:schemeClr val="accent3">
                        <a:lumMod val="20000"/>
                        <a:lumOff val="80000"/>
                      </a:schemeClr>
                    </a:solidFill>
                  </a:tcPr>
                </a:tc>
                <a:tc>
                  <a:txBody>
                    <a:bodyPr/>
                    <a:lstStyle/>
                    <a:p>
                      <a:r>
                        <a:rPr lang="en-US" sz="1400"/>
                        <a:t>A difficult challenge</a:t>
                      </a:r>
                    </a:p>
                  </a:txBody>
                  <a:tcPr>
                    <a:solidFill>
                      <a:schemeClr val="accent4">
                        <a:lumMod val="10000"/>
                        <a:lumOff val="90000"/>
                      </a:schemeClr>
                    </a:solidFill>
                  </a:tcPr>
                </a:tc>
                <a:tc>
                  <a:txBody>
                    <a:bodyPr/>
                    <a:lstStyle/>
                    <a:p>
                      <a:r>
                        <a:rPr lang="en-US" sz="1400"/>
                        <a:t>Expected</a:t>
                      </a:r>
                    </a:p>
                  </a:txBody>
                  <a:tcPr>
                    <a:solidFill>
                      <a:schemeClr val="accent5">
                        <a:lumMod val="20000"/>
                        <a:lumOff val="80000"/>
                      </a:schemeClr>
                    </a:solidFill>
                  </a:tcPr>
                </a:tc>
                <a:tc>
                  <a:txBody>
                    <a:bodyPr/>
                    <a:lstStyle/>
                    <a:p>
                      <a:r>
                        <a:rPr lang="en-US" sz="1400"/>
                        <a:t>An Obligation</a:t>
                      </a:r>
                    </a:p>
                  </a:txBody>
                  <a:tcPr>
                    <a:solidFill>
                      <a:schemeClr val="accent6">
                        <a:lumMod val="20000"/>
                        <a:lumOff val="80000"/>
                      </a:schemeClr>
                    </a:solidFill>
                  </a:tcPr>
                </a:tc>
                <a:extLst>
                  <a:ext uri="{0D108BD9-81ED-4DB2-BD59-A6C34878D82A}">
                    <a16:rowId xmlns:a16="http://schemas.microsoft.com/office/drawing/2014/main" val="3067218133"/>
                  </a:ext>
                </a:extLst>
              </a:tr>
              <a:tr h="370840">
                <a:tc>
                  <a:txBody>
                    <a:bodyPr/>
                    <a:lstStyle/>
                    <a:p>
                      <a:r>
                        <a:rPr lang="en-US" sz="1400"/>
                        <a:t>Motivation:</a:t>
                      </a:r>
                    </a:p>
                  </a:txBody>
                  <a:tcPr/>
                </a:tc>
                <a:tc>
                  <a:txBody>
                    <a:bodyPr/>
                    <a:lstStyle/>
                    <a:p>
                      <a:r>
                        <a:rPr lang="en-US" sz="1400"/>
                        <a:t>n/a</a:t>
                      </a:r>
                    </a:p>
                  </a:txBody>
                  <a:tcPr>
                    <a:solidFill>
                      <a:schemeClr val="accent1">
                        <a:lumMod val="20000"/>
                        <a:lumOff val="80000"/>
                      </a:schemeClr>
                    </a:solidFill>
                  </a:tcPr>
                </a:tc>
                <a:tc>
                  <a:txBody>
                    <a:bodyPr/>
                    <a:lstStyle/>
                    <a:p>
                      <a:r>
                        <a:rPr lang="en-US" sz="1400"/>
                        <a:t>Structure and stability</a:t>
                      </a:r>
                    </a:p>
                  </a:txBody>
                  <a:tcPr>
                    <a:solidFill>
                      <a:schemeClr val="accent2">
                        <a:lumMod val="20000"/>
                        <a:lumOff val="80000"/>
                      </a:schemeClr>
                    </a:solidFill>
                  </a:tcPr>
                </a:tc>
                <a:tc>
                  <a:txBody>
                    <a:bodyPr/>
                    <a:lstStyle/>
                    <a:p>
                      <a:r>
                        <a:rPr lang="en-US" sz="1400"/>
                        <a:t>Freedom and Flexibility</a:t>
                      </a:r>
                    </a:p>
                  </a:txBody>
                  <a:tcPr>
                    <a:solidFill>
                      <a:schemeClr val="accent3">
                        <a:lumMod val="20000"/>
                        <a:lumOff val="80000"/>
                      </a:schemeClr>
                    </a:solidFill>
                  </a:tcPr>
                </a:tc>
                <a:tc>
                  <a:txBody>
                    <a:bodyPr/>
                    <a:lstStyle/>
                    <a:p>
                      <a:r>
                        <a:rPr lang="en-US" sz="1400"/>
                        <a:t>Work-Life Balance</a:t>
                      </a:r>
                    </a:p>
                  </a:txBody>
                  <a:tcPr>
                    <a:solidFill>
                      <a:schemeClr val="accent4">
                        <a:lumMod val="10000"/>
                        <a:lumOff val="90000"/>
                      </a:schemeClr>
                    </a:solidFill>
                  </a:tcPr>
                </a:tc>
                <a:tc>
                  <a:txBody>
                    <a:bodyPr/>
                    <a:lstStyle/>
                    <a:p>
                      <a:r>
                        <a:rPr lang="en-US" sz="1400"/>
                        <a:t>Job Security</a:t>
                      </a:r>
                    </a:p>
                  </a:txBody>
                  <a:tcPr>
                    <a:solidFill>
                      <a:schemeClr val="accent5">
                        <a:lumMod val="20000"/>
                        <a:lumOff val="80000"/>
                      </a:schemeClr>
                    </a:solidFill>
                  </a:tcPr>
                </a:tc>
                <a:tc>
                  <a:txBody>
                    <a:bodyPr/>
                    <a:lstStyle/>
                    <a:p>
                      <a:r>
                        <a:rPr lang="en-US" sz="1400"/>
                        <a:t>Home Ownership</a:t>
                      </a:r>
                    </a:p>
                  </a:txBody>
                  <a:tcPr>
                    <a:solidFill>
                      <a:schemeClr val="accent6">
                        <a:lumMod val="20000"/>
                        <a:lumOff val="80000"/>
                      </a:schemeClr>
                    </a:solidFill>
                  </a:tcPr>
                </a:tc>
                <a:extLst>
                  <a:ext uri="{0D108BD9-81ED-4DB2-BD59-A6C34878D82A}">
                    <a16:rowId xmlns:a16="http://schemas.microsoft.com/office/drawing/2014/main" val="4060332655"/>
                  </a:ext>
                </a:extLst>
              </a:tr>
              <a:tr h="370840">
                <a:tc>
                  <a:txBody>
                    <a:bodyPr/>
                    <a:lstStyle/>
                    <a:p>
                      <a:r>
                        <a:rPr lang="en-US" sz="1400"/>
                        <a:t>Changing Jobs:</a:t>
                      </a:r>
                    </a:p>
                  </a:txBody>
                  <a:tcPr/>
                </a:tc>
                <a:tc>
                  <a:txBody>
                    <a:bodyPr/>
                    <a:lstStyle/>
                    <a:p>
                      <a:endParaRPr lang="en-US" sz="1400"/>
                    </a:p>
                  </a:txBody>
                  <a:tcPr>
                    <a:solidFill>
                      <a:schemeClr val="accent1">
                        <a:lumMod val="20000"/>
                        <a:lumOff val="80000"/>
                      </a:schemeClr>
                    </a:solidFill>
                  </a:tcPr>
                </a:tc>
                <a:tc>
                  <a:txBody>
                    <a:bodyPr/>
                    <a:lstStyle/>
                    <a:p>
                      <a:r>
                        <a:rPr lang="en-US" sz="1400"/>
                        <a:t>Constantly</a:t>
                      </a:r>
                    </a:p>
                  </a:txBody>
                  <a:tcPr>
                    <a:solidFill>
                      <a:schemeClr val="accent2">
                        <a:lumMod val="20000"/>
                        <a:lumOff val="80000"/>
                      </a:schemeClr>
                    </a:solidFill>
                  </a:tcPr>
                </a:tc>
                <a:tc>
                  <a:txBody>
                    <a:bodyPr/>
                    <a:lstStyle/>
                    <a:p>
                      <a:r>
                        <a:rPr lang="en-US" sz="1400"/>
                        <a:t>Is expected</a:t>
                      </a:r>
                    </a:p>
                  </a:txBody>
                  <a:tcPr>
                    <a:solidFill>
                      <a:schemeClr val="accent3">
                        <a:lumMod val="20000"/>
                        <a:lumOff val="80000"/>
                      </a:schemeClr>
                    </a:solidFill>
                  </a:tcPr>
                </a:tc>
                <a:tc>
                  <a:txBody>
                    <a:bodyPr/>
                    <a:lstStyle/>
                    <a:p>
                      <a:r>
                        <a:rPr lang="en-US" sz="1400"/>
                        <a:t>If necessary for compensation</a:t>
                      </a:r>
                    </a:p>
                  </a:txBody>
                  <a:tcPr>
                    <a:solidFill>
                      <a:schemeClr val="accent4">
                        <a:lumMod val="10000"/>
                        <a:lumOff val="90000"/>
                      </a:schemeClr>
                    </a:solidFill>
                  </a:tcPr>
                </a:tc>
                <a:tc>
                  <a:txBody>
                    <a:bodyPr/>
                    <a:lstStyle/>
                    <a:p>
                      <a:r>
                        <a:rPr lang="en-US" sz="1400"/>
                        <a:t>Loyal to employer Connect to values</a:t>
                      </a:r>
                    </a:p>
                  </a:txBody>
                  <a:tcPr>
                    <a:solidFill>
                      <a:schemeClr val="accent5">
                        <a:lumMod val="20000"/>
                        <a:lumOff val="80000"/>
                      </a:schemeClr>
                    </a:solidFill>
                  </a:tcPr>
                </a:tc>
                <a:tc>
                  <a:txBody>
                    <a:bodyPr/>
                    <a:lstStyle/>
                    <a:p>
                      <a:r>
                        <a:rPr lang="en-US" sz="1400"/>
                        <a:t>Stay for life</a:t>
                      </a:r>
                    </a:p>
                  </a:txBody>
                  <a:tcPr>
                    <a:solidFill>
                      <a:schemeClr val="accent6">
                        <a:lumMod val="20000"/>
                        <a:lumOff val="80000"/>
                      </a:schemeClr>
                    </a:solidFill>
                  </a:tcPr>
                </a:tc>
                <a:extLst>
                  <a:ext uri="{0D108BD9-81ED-4DB2-BD59-A6C34878D82A}">
                    <a16:rowId xmlns:a16="http://schemas.microsoft.com/office/drawing/2014/main" val="4187819935"/>
                  </a:ext>
                </a:extLst>
              </a:tr>
            </a:tbl>
          </a:graphicData>
        </a:graphic>
      </p:graphicFrame>
      <p:cxnSp>
        <p:nvCxnSpPr>
          <p:cNvPr id="5" name="Straight Connector 4">
            <a:extLst>
              <a:ext uri="{FF2B5EF4-FFF2-40B4-BE49-F238E27FC236}">
                <a16:creationId xmlns:a16="http://schemas.microsoft.com/office/drawing/2014/main" id="{35A494E6-1641-4C7D-8C75-D4AD7A21E3D3}"/>
              </a:ext>
            </a:extLst>
          </p:cNvPr>
          <p:cNvCxnSpPr>
            <a:cxnSpLocks/>
          </p:cNvCxnSpPr>
          <p:nvPr/>
        </p:nvCxnSpPr>
        <p:spPr>
          <a:xfrm>
            <a:off x="310883" y="2861215"/>
            <a:ext cx="11731757" cy="0"/>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50D86F8-C469-4E63-AC4C-93B25BEADECD}"/>
              </a:ext>
            </a:extLst>
          </p:cNvPr>
          <p:cNvGrpSpPr/>
          <p:nvPr/>
        </p:nvGrpSpPr>
        <p:grpSpPr>
          <a:xfrm>
            <a:off x="870667" y="1606146"/>
            <a:ext cx="12158805" cy="5613168"/>
            <a:chOff x="327459" y="1316435"/>
            <a:chExt cx="12158805" cy="5613168"/>
          </a:xfrm>
        </p:grpSpPr>
        <p:sp>
          <p:nvSpPr>
            <p:cNvPr id="10" name="Rectangle 9">
              <a:extLst>
                <a:ext uri="{FF2B5EF4-FFF2-40B4-BE49-F238E27FC236}">
                  <a16:creationId xmlns:a16="http://schemas.microsoft.com/office/drawing/2014/main" id="{E3FBFB18-1B4D-4644-B8A0-6B0D450F9BB5}"/>
                </a:ext>
              </a:extLst>
            </p:cNvPr>
            <p:cNvSpPr/>
            <p:nvPr/>
          </p:nvSpPr>
          <p:spPr>
            <a:xfrm>
              <a:off x="327459" y="4275038"/>
              <a:ext cx="11246717" cy="212576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hart 12">
              <a:extLst>
                <a:ext uri="{FF2B5EF4-FFF2-40B4-BE49-F238E27FC236}">
                  <a16:creationId xmlns:a16="http://schemas.microsoft.com/office/drawing/2014/main" id="{2FCA5B9C-C3A9-4051-BF23-9D9C3024108C}"/>
                </a:ext>
              </a:extLst>
            </p:cNvPr>
            <p:cNvGraphicFramePr>
              <a:graphicFrameLocks/>
            </p:cNvGraphicFramePr>
            <p:nvPr/>
          </p:nvGraphicFramePr>
          <p:xfrm>
            <a:off x="1213167" y="5146040"/>
            <a:ext cx="10213841" cy="17835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51DEED0B-BAA5-45A3-89F3-FD15441AAD9B}"/>
                </a:ext>
              </a:extLst>
            </p:cNvPr>
            <p:cNvGraphicFramePr/>
            <p:nvPr/>
          </p:nvGraphicFramePr>
          <p:xfrm>
            <a:off x="2209047" y="1316435"/>
            <a:ext cx="10277217" cy="485145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AF9641C0-9515-4ED9-A1B3-2D621D10FB73}"/>
                </a:ext>
              </a:extLst>
            </p:cNvPr>
            <p:cNvSpPr txBox="1"/>
            <p:nvPr/>
          </p:nvSpPr>
          <p:spPr>
            <a:xfrm>
              <a:off x="346809" y="4910303"/>
              <a:ext cx="697627" cy="369332"/>
            </a:xfrm>
            <a:prstGeom prst="rect">
              <a:avLst/>
            </a:prstGeom>
            <a:noFill/>
          </p:spPr>
          <p:txBody>
            <a:bodyPr wrap="none" rtlCol="0">
              <a:spAutoFit/>
            </a:bodyPr>
            <a:lstStyle/>
            <a:p>
              <a:r>
                <a:rPr lang="en-US"/>
                <a:t>2020</a:t>
              </a:r>
            </a:p>
          </p:txBody>
        </p:sp>
        <p:sp>
          <p:nvSpPr>
            <p:cNvPr id="12" name="TextBox 11">
              <a:extLst>
                <a:ext uri="{FF2B5EF4-FFF2-40B4-BE49-F238E27FC236}">
                  <a16:creationId xmlns:a16="http://schemas.microsoft.com/office/drawing/2014/main" id="{98B78B95-6B05-4B73-A0D1-1ABD068A6CCA}"/>
                </a:ext>
              </a:extLst>
            </p:cNvPr>
            <p:cNvSpPr txBox="1"/>
            <p:nvPr/>
          </p:nvSpPr>
          <p:spPr>
            <a:xfrm>
              <a:off x="346810" y="5668489"/>
              <a:ext cx="697627" cy="369332"/>
            </a:xfrm>
            <a:prstGeom prst="rect">
              <a:avLst/>
            </a:prstGeom>
            <a:noFill/>
          </p:spPr>
          <p:txBody>
            <a:bodyPr wrap="none" rtlCol="0">
              <a:spAutoFit/>
            </a:bodyPr>
            <a:lstStyle/>
            <a:p>
              <a:r>
                <a:rPr lang="en-US"/>
                <a:t>2030</a:t>
              </a:r>
            </a:p>
          </p:txBody>
        </p:sp>
        <p:sp>
          <p:nvSpPr>
            <p:cNvPr id="14" name="TextBox 13">
              <a:extLst>
                <a:ext uri="{FF2B5EF4-FFF2-40B4-BE49-F238E27FC236}">
                  <a16:creationId xmlns:a16="http://schemas.microsoft.com/office/drawing/2014/main" id="{A0E215FB-B1FC-4411-A8A7-17E6F015B9A9}"/>
                </a:ext>
              </a:extLst>
            </p:cNvPr>
            <p:cNvSpPr txBox="1"/>
            <p:nvPr/>
          </p:nvSpPr>
          <p:spPr>
            <a:xfrm>
              <a:off x="8371491" y="4291272"/>
              <a:ext cx="1903085" cy="369332"/>
            </a:xfrm>
            <a:prstGeom prst="rect">
              <a:avLst/>
            </a:prstGeom>
            <a:noFill/>
          </p:spPr>
          <p:txBody>
            <a:bodyPr wrap="none" rtlCol="0">
              <a:spAutoFit/>
            </a:bodyPr>
            <a:lstStyle/>
            <a:p>
              <a:r>
                <a:rPr lang="en-US">
                  <a:solidFill>
                    <a:schemeClr val="accent5"/>
                  </a:solidFill>
                </a:rPr>
                <a:t>Early Retirement</a:t>
              </a:r>
            </a:p>
          </p:txBody>
        </p:sp>
        <p:sp>
          <p:nvSpPr>
            <p:cNvPr id="15" name="TextBox 14">
              <a:extLst>
                <a:ext uri="{FF2B5EF4-FFF2-40B4-BE49-F238E27FC236}">
                  <a16:creationId xmlns:a16="http://schemas.microsoft.com/office/drawing/2014/main" id="{C4707E6D-16B3-4D01-8664-E970A5370DF8}"/>
                </a:ext>
              </a:extLst>
            </p:cNvPr>
            <p:cNvSpPr txBox="1"/>
            <p:nvPr/>
          </p:nvSpPr>
          <p:spPr>
            <a:xfrm>
              <a:off x="6049816" y="4275038"/>
              <a:ext cx="2044149" cy="369332"/>
            </a:xfrm>
            <a:prstGeom prst="rect">
              <a:avLst/>
            </a:prstGeom>
            <a:noFill/>
          </p:spPr>
          <p:txBody>
            <a:bodyPr wrap="none" rtlCol="0">
              <a:spAutoFit/>
            </a:bodyPr>
            <a:lstStyle/>
            <a:p>
              <a:r>
                <a:rPr lang="en-US">
                  <a:solidFill>
                    <a:schemeClr val="accent4">
                      <a:lumMod val="75000"/>
                      <a:lumOff val="25000"/>
                    </a:schemeClr>
                  </a:solidFill>
                </a:rPr>
                <a:t>Great Resignation</a:t>
              </a:r>
            </a:p>
          </p:txBody>
        </p:sp>
        <p:sp>
          <p:nvSpPr>
            <p:cNvPr id="16" name="TextBox 15">
              <a:extLst>
                <a:ext uri="{FF2B5EF4-FFF2-40B4-BE49-F238E27FC236}">
                  <a16:creationId xmlns:a16="http://schemas.microsoft.com/office/drawing/2014/main" id="{3E35C5EA-A9A0-4815-A1F6-B5D00B23B8E2}"/>
                </a:ext>
              </a:extLst>
            </p:cNvPr>
            <p:cNvSpPr txBox="1"/>
            <p:nvPr/>
          </p:nvSpPr>
          <p:spPr>
            <a:xfrm>
              <a:off x="1044436" y="4275038"/>
              <a:ext cx="2540119" cy="369332"/>
            </a:xfrm>
            <a:prstGeom prst="rect">
              <a:avLst/>
            </a:prstGeom>
            <a:noFill/>
          </p:spPr>
          <p:txBody>
            <a:bodyPr wrap="none" rtlCol="0">
              <a:spAutoFit/>
            </a:bodyPr>
            <a:lstStyle/>
            <a:p>
              <a:r>
                <a:rPr lang="en-US">
                  <a:solidFill>
                    <a:schemeClr val="bg2">
                      <a:lumMod val="60000"/>
                      <a:lumOff val="40000"/>
                    </a:schemeClr>
                  </a:solidFill>
                </a:rPr>
                <a:t>No / Virtual Experience</a:t>
              </a:r>
            </a:p>
          </p:txBody>
        </p:sp>
        <p:sp>
          <p:nvSpPr>
            <p:cNvPr id="17" name="TextBox 16">
              <a:extLst>
                <a:ext uri="{FF2B5EF4-FFF2-40B4-BE49-F238E27FC236}">
                  <a16:creationId xmlns:a16="http://schemas.microsoft.com/office/drawing/2014/main" id="{14D3B1BA-8FD1-4388-AF2A-A2A9F4F19222}"/>
                </a:ext>
              </a:extLst>
            </p:cNvPr>
            <p:cNvSpPr txBox="1"/>
            <p:nvPr/>
          </p:nvSpPr>
          <p:spPr>
            <a:xfrm>
              <a:off x="10260996" y="4294798"/>
              <a:ext cx="1313180" cy="369332"/>
            </a:xfrm>
            <a:prstGeom prst="rect">
              <a:avLst/>
            </a:prstGeom>
            <a:noFill/>
          </p:spPr>
          <p:txBody>
            <a:bodyPr wrap="none" rtlCol="0">
              <a:spAutoFit/>
            </a:bodyPr>
            <a:lstStyle/>
            <a:p>
              <a:r>
                <a:rPr lang="en-US">
                  <a:solidFill>
                    <a:schemeClr val="accent6">
                      <a:lumMod val="75000"/>
                    </a:schemeClr>
                  </a:solidFill>
                </a:rPr>
                <a:t>Retirement</a:t>
              </a:r>
            </a:p>
          </p:txBody>
        </p:sp>
      </p:grpSp>
    </p:spTree>
    <p:extLst>
      <p:ext uri="{BB962C8B-B14F-4D97-AF65-F5344CB8AC3E}">
        <p14:creationId xmlns:p14="http://schemas.microsoft.com/office/powerpoint/2010/main" val="297218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north county map" descr="A picture containing outdoor, outdoor object&#10;&#10;Description automatically generated">
            <a:extLst>
              <a:ext uri="{FF2B5EF4-FFF2-40B4-BE49-F238E27FC236}">
                <a16:creationId xmlns:a16="http://schemas.microsoft.com/office/drawing/2014/main" id="{FE999805-1F34-584D-BEA6-CE02E94BA40F}"/>
              </a:ext>
            </a:extLst>
          </p:cNvPr>
          <p:cNvPicPr>
            <a:picLocks noChangeAspect="1"/>
          </p:cNvPicPr>
          <p:nvPr/>
        </p:nvPicPr>
        <p:blipFill rotWithShape="1">
          <a:blip r:embed="rId3">
            <a:extLst>
              <a:ext uri="{28A0092B-C50C-407E-A947-70E740481C1C}">
                <a14:useLocalDpi xmlns:a14="http://schemas.microsoft.com/office/drawing/2010/main" val="0"/>
              </a:ext>
            </a:extLst>
          </a:blip>
          <a:srcRect l="13445" r="15575"/>
          <a:stretch/>
        </p:blipFill>
        <p:spPr>
          <a:xfrm>
            <a:off x="0" y="1"/>
            <a:ext cx="12192000" cy="6858000"/>
          </a:xfrm>
          <a:prstGeom prst="rect">
            <a:avLst/>
          </a:prstGeom>
        </p:spPr>
      </p:pic>
      <p:sp>
        <p:nvSpPr>
          <p:cNvPr id="27" name="gradient overlay">
            <a:extLst>
              <a:ext uri="{FF2B5EF4-FFF2-40B4-BE49-F238E27FC236}">
                <a16:creationId xmlns:a16="http://schemas.microsoft.com/office/drawing/2014/main" id="{7A50BDC2-2B9A-7146-909C-62BE8437F000}"/>
              </a:ext>
            </a:extLst>
          </p:cNvPr>
          <p:cNvSpPr/>
          <p:nvPr/>
        </p:nvSpPr>
        <p:spPr>
          <a:xfrm rot="10800000">
            <a:off x="0" y="-2"/>
            <a:ext cx="12192000" cy="6858001"/>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Title 16">
            <a:extLst>
              <a:ext uri="{FF2B5EF4-FFF2-40B4-BE49-F238E27FC236}">
                <a16:creationId xmlns:a16="http://schemas.microsoft.com/office/drawing/2014/main" id="{55A30C7E-502A-6A45-8B22-2DD6A50E1A0C}"/>
              </a:ext>
            </a:extLst>
          </p:cNvPr>
          <p:cNvSpPr>
            <a:spLocks noGrp="1"/>
          </p:cNvSpPr>
          <p:nvPr>
            <p:ph type="title"/>
          </p:nvPr>
        </p:nvSpPr>
        <p:spPr>
          <a:xfrm>
            <a:off x="649960" y="2266785"/>
            <a:ext cx="11044329" cy="2585323"/>
          </a:xfrm>
        </p:spPr>
        <p:txBody>
          <a:bodyPr>
            <a:noAutofit/>
          </a:bodyPr>
          <a:lstStyle/>
          <a:p>
            <a:r>
              <a:rPr lang="en-US" sz="6000"/>
              <a:t>North County Economic Development Council</a:t>
            </a:r>
            <a:br>
              <a:rPr lang="en-US" sz="6000"/>
            </a:br>
            <a:r>
              <a:rPr lang="en-US" sz="6000"/>
              <a:t>Statistics</a:t>
            </a:r>
          </a:p>
        </p:txBody>
      </p:sp>
      <p:pic>
        <p:nvPicPr>
          <p:cNvPr id="3" name="Picture 2" descr="A picture containing text, clipart&#10;&#10;Description automatically generated">
            <a:extLst>
              <a:ext uri="{FF2B5EF4-FFF2-40B4-BE49-F238E27FC236}">
                <a16:creationId xmlns:a16="http://schemas.microsoft.com/office/drawing/2014/main" id="{EA49FBF1-DC1E-0948-8C0F-B95CA6156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081" y="164372"/>
            <a:ext cx="3634337" cy="807630"/>
          </a:xfrm>
          <a:prstGeom prst="rect">
            <a:avLst/>
          </a:prstGeom>
        </p:spPr>
      </p:pic>
    </p:spTree>
    <p:extLst>
      <p:ext uri="{BB962C8B-B14F-4D97-AF65-F5344CB8AC3E}">
        <p14:creationId xmlns:p14="http://schemas.microsoft.com/office/powerpoint/2010/main" val="20597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ource">
            <a:extLst>
              <a:ext uri="{FF2B5EF4-FFF2-40B4-BE49-F238E27FC236}">
                <a16:creationId xmlns:a16="http://schemas.microsoft.com/office/drawing/2014/main" id="{A258282B-9833-4AAF-AE5A-331690BA88FA}"/>
              </a:ext>
            </a:extLst>
          </p:cNvPr>
          <p:cNvSpPr/>
          <p:nvPr/>
        </p:nvSpPr>
        <p:spPr>
          <a:xfrm>
            <a:off x="25523" y="6265199"/>
            <a:ext cx="6972714" cy="600164"/>
          </a:xfrm>
          <a:prstGeom prst="rect">
            <a:avLst/>
          </a:prstGeom>
          <a:noFill/>
        </p:spPr>
        <p:txBody>
          <a:bodyPr wrap="square" lIns="228600" tIns="228600" rIns="228600" bIns="228600" rtlCol="0" anchor="ctr" anchorCtr="0">
            <a:spAutoFit/>
          </a:bodyPr>
          <a:lstStyle/>
          <a:p>
            <a:pPr defTabSz="457200"/>
            <a:r>
              <a:rPr lang="en-US" sz="900">
                <a:solidFill>
                  <a:schemeClr val="bg1"/>
                </a:solidFill>
                <a:cs typeface="Arial" panose="020B0604020202020204" pitchFamily="34" charset="0"/>
              </a:rPr>
              <a:t>Source: ACS 2019 5-year estimate, LEHD 2018, SANDAG Census estimates</a:t>
            </a:r>
          </a:p>
        </p:txBody>
      </p:sp>
      <p:sp>
        <p:nvSpPr>
          <p:cNvPr id="11" name="title bg">
            <a:extLst>
              <a:ext uri="{FF2B5EF4-FFF2-40B4-BE49-F238E27FC236}">
                <a16:creationId xmlns:a16="http://schemas.microsoft.com/office/drawing/2014/main" id="{453C28E3-51CD-EA4A-8A3B-D703B9C79F55}"/>
              </a:ext>
            </a:extLst>
          </p:cNvPr>
          <p:cNvSpPr/>
          <p:nvPr/>
        </p:nvSpPr>
        <p:spPr>
          <a:xfrm>
            <a:off x="-1" y="-1"/>
            <a:ext cx="12192001" cy="1190848"/>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pic>
        <p:nvPicPr>
          <p:cNvPr id="7" name="map">
            <a:extLst>
              <a:ext uri="{FF2B5EF4-FFF2-40B4-BE49-F238E27FC236}">
                <a16:creationId xmlns:a16="http://schemas.microsoft.com/office/drawing/2014/main" id="{8925AF8C-B2EE-4A9F-A76B-88BA435D2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903" y="0"/>
            <a:ext cx="5152668" cy="6858000"/>
          </a:xfrm>
          <a:prstGeom prst="rect">
            <a:avLst/>
          </a:prstGeom>
        </p:spPr>
      </p:pic>
      <p:grpSp>
        <p:nvGrpSpPr>
          <p:cNvPr id="2" name="Group 1">
            <a:extLst>
              <a:ext uri="{FF2B5EF4-FFF2-40B4-BE49-F238E27FC236}">
                <a16:creationId xmlns:a16="http://schemas.microsoft.com/office/drawing/2014/main" id="{75368B03-CFF6-9744-AC70-9ACF71CBFCFD}"/>
              </a:ext>
            </a:extLst>
          </p:cNvPr>
          <p:cNvGrpSpPr/>
          <p:nvPr/>
        </p:nvGrpSpPr>
        <p:grpSpPr>
          <a:xfrm>
            <a:off x="254444" y="1302041"/>
            <a:ext cx="6763626" cy="2431702"/>
            <a:chOff x="234611" y="2251775"/>
            <a:chExt cx="6763626" cy="2431702"/>
          </a:xfrm>
        </p:grpSpPr>
        <p:pic>
          <p:nvPicPr>
            <p:cNvPr id="17" name="Graphic 16" descr="Briefcase with solid fill">
              <a:extLst>
                <a:ext uri="{FF2B5EF4-FFF2-40B4-BE49-F238E27FC236}">
                  <a16:creationId xmlns:a16="http://schemas.microsoft.com/office/drawing/2014/main" id="{00B593BC-E3A9-0E43-B3EE-317E26D14F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4331" y="2399074"/>
              <a:ext cx="1301210" cy="1301210"/>
            </a:xfrm>
            <a:prstGeom prst="rect">
              <a:avLst/>
            </a:prstGeom>
          </p:spPr>
        </p:pic>
        <p:sp>
          <p:nvSpPr>
            <p:cNvPr id="18" name="TextBox 4">
              <a:extLst>
                <a:ext uri="{FF2B5EF4-FFF2-40B4-BE49-F238E27FC236}">
                  <a16:creationId xmlns:a16="http://schemas.microsoft.com/office/drawing/2014/main" id="{AE9DE3F0-0A03-D048-A4A6-FBF182670B26}"/>
                </a:ext>
              </a:extLst>
            </p:cNvPr>
            <p:cNvSpPr txBox="1"/>
            <p:nvPr/>
          </p:nvSpPr>
          <p:spPr>
            <a:xfrm>
              <a:off x="328249" y="3637037"/>
              <a:ext cx="1755690" cy="104644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800" b="1">
                  <a:solidFill>
                    <a:schemeClr val="accent1"/>
                  </a:solidFill>
                  <a:ea typeface="+mn-lt"/>
                  <a:cs typeface="+mn-lt"/>
                </a:rPr>
                <a:t>1,204,331</a:t>
              </a:r>
            </a:p>
            <a:p>
              <a:r>
                <a:rPr lang="en-US" sz="1600" b="1">
                  <a:solidFill>
                    <a:schemeClr val="accent1"/>
                  </a:solidFill>
                  <a:ea typeface="+mn-lt"/>
                  <a:cs typeface="+mn-lt"/>
                </a:rPr>
                <a:t>total population</a:t>
              </a:r>
              <a:br>
                <a:rPr lang="en-US" sz="1600">
                  <a:solidFill>
                    <a:schemeClr val="accent1"/>
                  </a:solidFill>
                  <a:ea typeface="+mn-lt"/>
                  <a:cs typeface="+mn-lt"/>
                </a:rPr>
              </a:br>
              <a:endParaRPr lang="en-US" sz="800">
                <a:solidFill>
                  <a:schemeClr val="accent1"/>
                </a:solidFill>
                <a:ea typeface="+mn-lt"/>
                <a:cs typeface="+mn-lt"/>
              </a:endParaRPr>
            </a:p>
            <a:p>
              <a:r>
                <a:rPr lang="en-US" sz="1600">
                  <a:solidFill>
                    <a:srgbClr val="262A37"/>
                  </a:solidFill>
                </a:rPr>
                <a:t>36% of SD Region</a:t>
              </a:r>
            </a:p>
          </p:txBody>
        </p:sp>
        <p:pic>
          <p:nvPicPr>
            <p:cNvPr id="19" name="Graphic 18" descr="Group with solid fill">
              <a:extLst>
                <a:ext uri="{FF2B5EF4-FFF2-40B4-BE49-F238E27FC236}">
                  <a16:creationId xmlns:a16="http://schemas.microsoft.com/office/drawing/2014/main" id="{C78DE629-9B9F-264E-91AE-3C1882FE16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4611" y="2251775"/>
              <a:ext cx="1553189" cy="1553189"/>
            </a:xfrm>
            <a:prstGeom prst="rect">
              <a:avLst/>
            </a:prstGeom>
          </p:spPr>
        </p:pic>
        <p:pic>
          <p:nvPicPr>
            <p:cNvPr id="20" name="Graphic 19" descr="House with solid fill">
              <a:extLst>
                <a:ext uri="{FF2B5EF4-FFF2-40B4-BE49-F238E27FC236}">
                  <a16:creationId xmlns:a16="http://schemas.microsoft.com/office/drawing/2014/main" id="{FB7B2132-D50F-8249-914D-5210AA21F7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14598" y="2339423"/>
              <a:ext cx="1301210" cy="1301210"/>
            </a:xfrm>
            <a:prstGeom prst="rect">
              <a:avLst/>
            </a:prstGeom>
          </p:spPr>
        </p:pic>
        <p:sp>
          <p:nvSpPr>
            <p:cNvPr id="22" name="TextBox 4">
              <a:extLst>
                <a:ext uri="{FF2B5EF4-FFF2-40B4-BE49-F238E27FC236}">
                  <a16:creationId xmlns:a16="http://schemas.microsoft.com/office/drawing/2014/main" id="{7CC2B6E5-F03F-E840-AA27-EE109A9709D9}"/>
                </a:ext>
              </a:extLst>
            </p:cNvPr>
            <p:cNvSpPr txBox="1"/>
            <p:nvPr/>
          </p:nvSpPr>
          <p:spPr>
            <a:xfrm>
              <a:off x="2658545" y="3637037"/>
              <a:ext cx="1755690" cy="104644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800" b="1">
                  <a:solidFill>
                    <a:schemeClr val="accent1"/>
                  </a:solidFill>
                  <a:ea typeface="+mn-lt"/>
                  <a:cs typeface="+mn-lt"/>
                </a:rPr>
                <a:t>438,336</a:t>
              </a:r>
            </a:p>
            <a:p>
              <a:r>
                <a:rPr lang="en-US" sz="1600" b="1">
                  <a:solidFill>
                    <a:schemeClr val="accent1"/>
                  </a:solidFill>
                  <a:ea typeface="+mn-lt"/>
                  <a:cs typeface="+mn-lt"/>
                </a:rPr>
                <a:t>jobs</a:t>
              </a:r>
            </a:p>
            <a:p>
              <a:endParaRPr lang="en-US" sz="800">
                <a:solidFill>
                  <a:schemeClr val="accent1"/>
                </a:solidFill>
                <a:ea typeface="+mn-lt"/>
                <a:cs typeface="+mn-lt"/>
              </a:endParaRPr>
            </a:p>
            <a:p>
              <a:r>
                <a:rPr lang="en-US" sz="1600">
                  <a:solidFill>
                    <a:srgbClr val="262A37"/>
                  </a:solidFill>
                </a:rPr>
                <a:t>30% of SD Region</a:t>
              </a:r>
            </a:p>
          </p:txBody>
        </p:sp>
        <p:sp>
          <p:nvSpPr>
            <p:cNvPr id="23" name="TextBox 4">
              <a:extLst>
                <a:ext uri="{FF2B5EF4-FFF2-40B4-BE49-F238E27FC236}">
                  <a16:creationId xmlns:a16="http://schemas.microsoft.com/office/drawing/2014/main" id="{F2F4FEDB-5E0C-8244-B6AA-EF2854B5C27C}"/>
                </a:ext>
              </a:extLst>
            </p:cNvPr>
            <p:cNvSpPr txBox="1"/>
            <p:nvPr/>
          </p:nvSpPr>
          <p:spPr>
            <a:xfrm>
              <a:off x="4911413" y="3637037"/>
              <a:ext cx="2086824" cy="104644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800" b="1">
                  <a:solidFill>
                    <a:schemeClr val="accent1"/>
                  </a:solidFill>
                  <a:ea typeface="+mn-lt"/>
                  <a:cs typeface="+mn-lt"/>
                </a:rPr>
                <a:t>429,205</a:t>
              </a:r>
            </a:p>
            <a:p>
              <a:r>
                <a:rPr lang="en-US" sz="1600" b="1">
                  <a:solidFill>
                    <a:schemeClr val="accent1"/>
                  </a:solidFill>
                  <a:ea typeface="+mn-lt"/>
                  <a:cs typeface="+mn-lt"/>
                </a:rPr>
                <a:t>housing units</a:t>
              </a:r>
            </a:p>
            <a:p>
              <a:endParaRPr lang="en-US" sz="800">
                <a:solidFill>
                  <a:schemeClr val="accent1"/>
                </a:solidFill>
                <a:ea typeface="+mn-lt"/>
                <a:cs typeface="+mn-lt"/>
              </a:endParaRPr>
            </a:p>
            <a:p>
              <a:r>
                <a:rPr lang="en-US" sz="1600">
                  <a:solidFill>
                    <a:srgbClr val="262A37"/>
                  </a:solidFill>
                </a:rPr>
                <a:t>35.3% of SD Region</a:t>
              </a:r>
            </a:p>
          </p:txBody>
        </p:sp>
      </p:grpSp>
      <p:sp>
        <p:nvSpPr>
          <p:cNvPr id="14" name="Title 20">
            <a:extLst>
              <a:ext uri="{FF2B5EF4-FFF2-40B4-BE49-F238E27FC236}">
                <a16:creationId xmlns:a16="http://schemas.microsoft.com/office/drawing/2014/main" id="{00D40B5D-E57A-214F-8AB0-412C4716CA9D}"/>
              </a:ext>
            </a:extLst>
          </p:cNvPr>
          <p:cNvSpPr txBox="1">
            <a:spLocks/>
          </p:cNvSpPr>
          <p:nvPr/>
        </p:nvSpPr>
        <p:spPr>
          <a:xfrm>
            <a:off x="-2343" y="2481"/>
            <a:ext cx="12191999" cy="1193800"/>
          </a:xfrm>
          <a:prstGeom prst="rect">
            <a:avLst/>
          </a:prstGeom>
        </p:spPr>
        <p:txBody>
          <a:bodyPr vert="horz" lIns="457200" tIns="45720" rIns="91440" bIns="45720" rtlCol="0" anchor="ctr">
            <a:noAutofit/>
          </a:bodyPr>
          <a:lstStyle>
            <a:lvl1pPr algn="l" defTabSz="914400" rtl="0" eaLnBrk="1" latinLnBrk="0" hangingPunct="1">
              <a:lnSpc>
                <a:spcPct val="90000"/>
              </a:lnSpc>
              <a:spcBef>
                <a:spcPct val="0"/>
              </a:spcBef>
              <a:buNone/>
              <a:defRPr sz="3600" b="1" kern="1200" spc="-50" baseline="0">
                <a:solidFill>
                  <a:schemeClr val="bg1"/>
                </a:solidFill>
                <a:latin typeface="+mj-lt"/>
                <a:ea typeface="+mj-ea"/>
                <a:cs typeface="+mj-cs"/>
              </a:defRPr>
            </a:lvl1pPr>
          </a:lstStyle>
          <a:p>
            <a:r>
              <a:rPr lang="en-US"/>
              <a:t>North County</a:t>
            </a:r>
            <a:br>
              <a:rPr lang="en-US"/>
            </a:br>
            <a:r>
              <a:rPr lang="en-US" sz="2800" b="0"/>
              <a:t>Overview</a:t>
            </a:r>
            <a:endParaRPr lang="en-US" b="0"/>
          </a:p>
        </p:txBody>
      </p:sp>
      <p:sp>
        <p:nvSpPr>
          <p:cNvPr id="13" name="source">
            <a:extLst>
              <a:ext uri="{FF2B5EF4-FFF2-40B4-BE49-F238E27FC236}">
                <a16:creationId xmlns:a16="http://schemas.microsoft.com/office/drawing/2014/main" id="{3FBF68DA-E73C-4E46-A650-37A96DB7542F}"/>
              </a:ext>
            </a:extLst>
          </p:cNvPr>
          <p:cNvSpPr/>
          <p:nvPr/>
        </p:nvSpPr>
        <p:spPr>
          <a:xfrm>
            <a:off x="-14143" y="6271206"/>
            <a:ext cx="6972714" cy="600164"/>
          </a:xfrm>
          <a:prstGeom prst="rect">
            <a:avLst/>
          </a:prstGeom>
          <a:noFill/>
        </p:spPr>
        <p:txBody>
          <a:bodyPr wrap="square" lIns="228600" tIns="228600" rIns="228600" bIns="228600" rtlCol="0" anchor="ctr" anchorCtr="0">
            <a:spAutoFit/>
          </a:bodyPr>
          <a:lstStyle/>
          <a:p>
            <a:pPr defTabSz="457200"/>
            <a:r>
              <a:rPr lang="en-US" sz="900">
                <a:solidFill>
                  <a:schemeClr val="bg1">
                    <a:lumMod val="50000"/>
                  </a:schemeClr>
                </a:solidFill>
                <a:cs typeface="Arial" panose="020B0604020202020204" pitchFamily="34" charset="0"/>
              </a:rPr>
              <a:t>Source: ACS 2019 5-year estimate, LEHD 2018, SANDAG Census estimates</a:t>
            </a:r>
          </a:p>
        </p:txBody>
      </p:sp>
      <p:grpSp>
        <p:nvGrpSpPr>
          <p:cNvPr id="12" name="Group 11">
            <a:extLst>
              <a:ext uri="{FF2B5EF4-FFF2-40B4-BE49-F238E27FC236}">
                <a16:creationId xmlns:a16="http://schemas.microsoft.com/office/drawing/2014/main" id="{F00C0026-135A-43C1-8D52-912CA3157506}"/>
              </a:ext>
            </a:extLst>
          </p:cNvPr>
          <p:cNvGrpSpPr/>
          <p:nvPr/>
        </p:nvGrpSpPr>
        <p:grpSpPr>
          <a:xfrm>
            <a:off x="365970" y="3837330"/>
            <a:ext cx="5798259" cy="1095375"/>
            <a:chOff x="290932" y="3838575"/>
            <a:chExt cx="5798259" cy="1095375"/>
          </a:xfrm>
        </p:grpSpPr>
        <p:cxnSp>
          <p:nvCxnSpPr>
            <p:cNvPr id="4" name="Straight Connector 3">
              <a:extLst>
                <a:ext uri="{FF2B5EF4-FFF2-40B4-BE49-F238E27FC236}">
                  <a16:creationId xmlns:a16="http://schemas.microsoft.com/office/drawing/2014/main" id="{48AA678E-700F-4EBC-B074-918B597B73AA}"/>
                </a:ext>
              </a:extLst>
            </p:cNvPr>
            <p:cNvCxnSpPr>
              <a:cxnSpLocks/>
            </p:cNvCxnSpPr>
            <p:nvPr/>
          </p:nvCxnSpPr>
          <p:spPr>
            <a:xfrm>
              <a:off x="1031038" y="3838575"/>
              <a:ext cx="0" cy="5524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DE7565-FC3E-4FD3-B658-1A2C8EC5FFD7}"/>
                </a:ext>
              </a:extLst>
            </p:cNvPr>
            <p:cNvCxnSpPr>
              <a:cxnSpLocks/>
            </p:cNvCxnSpPr>
            <p:nvPr/>
          </p:nvCxnSpPr>
          <p:spPr>
            <a:xfrm>
              <a:off x="290932" y="4391025"/>
              <a:ext cx="579825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56C0004-ED78-4301-9287-2240E98B82B0}"/>
                </a:ext>
              </a:extLst>
            </p:cNvPr>
            <p:cNvCxnSpPr>
              <a:cxnSpLocks/>
            </p:cNvCxnSpPr>
            <p:nvPr/>
          </p:nvCxnSpPr>
          <p:spPr>
            <a:xfrm>
              <a:off x="4108673" y="4381500"/>
              <a:ext cx="0" cy="5524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57D9A10-702B-4FA6-8386-546ECD9AE307}"/>
                </a:ext>
              </a:extLst>
            </p:cNvPr>
            <p:cNvCxnSpPr>
              <a:cxnSpLocks/>
            </p:cNvCxnSpPr>
            <p:nvPr/>
          </p:nvCxnSpPr>
          <p:spPr>
            <a:xfrm>
              <a:off x="6089191" y="4371975"/>
              <a:ext cx="0" cy="55245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5" name="TextBox 4">
            <a:extLst>
              <a:ext uri="{FF2B5EF4-FFF2-40B4-BE49-F238E27FC236}">
                <a16:creationId xmlns:a16="http://schemas.microsoft.com/office/drawing/2014/main" id="{D846556C-D20E-4081-B0B1-394001B34820}"/>
              </a:ext>
            </a:extLst>
          </p:cNvPr>
          <p:cNvSpPr txBox="1"/>
          <p:nvPr/>
        </p:nvSpPr>
        <p:spPr>
          <a:xfrm>
            <a:off x="254444" y="4983399"/>
            <a:ext cx="1755690" cy="14157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800" b="1">
                <a:solidFill>
                  <a:schemeClr val="accent1"/>
                </a:solidFill>
                <a:ea typeface="+mn-lt"/>
                <a:cs typeface="+mn-lt"/>
              </a:rPr>
              <a:t>53% </a:t>
            </a:r>
            <a:r>
              <a:rPr lang="en-US" sz="1600" b="1">
                <a:solidFill>
                  <a:schemeClr val="accent1"/>
                </a:solidFill>
                <a:ea typeface="+mn-lt"/>
                <a:cs typeface="+mn-lt"/>
              </a:rPr>
              <a:t>white</a:t>
            </a:r>
          </a:p>
          <a:p>
            <a:r>
              <a:rPr lang="en-US" sz="2800" b="1">
                <a:solidFill>
                  <a:schemeClr val="accent1"/>
                </a:solidFill>
                <a:ea typeface="+mn-lt"/>
                <a:cs typeface="+mn-lt"/>
              </a:rPr>
              <a:t>30% </a:t>
            </a:r>
            <a:r>
              <a:rPr lang="en-US" sz="1600" b="1" err="1">
                <a:solidFill>
                  <a:schemeClr val="accent1"/>
                </a:solidFill>
                <a:ea typeface="+mn-lt"/>
                <a:cs typeface="+mn-lt"/>
              </a:rPr>
              <a:t>hispanic</a:t>
            </a:r>
            <a:endParaRPr lang="en-US" sz="1600" b="1">
              <a:solidFill>
                <a:schemeClr val="accent1"/>
              </a:solidFill>
              <a:ea typeface="+mn-lt"/>
              <a:cs typeface="+mn-lt"/>
            </a:endParaRPr>
          </a:p>
          <a:p>
            <a:r>
              <a:rPr lang="en-US" sz="2800" b="1">
                <a:solidFill>
                  <a:schemeClr val="accent1"/>
                </a:solidFill>
                <a:ea typeface="+mn-lt"/>
                <a:cs typeface="+mn-lt"/>
              </a:rPr>
              <a:t>17% </a:t>
            </a:r>
            <a:r>
              <a:rPr lang="en-US" sz="1600" b="1">
                <a:solidFill>
                  <a:schemeClr val="accent1"/>
                </a:solidFill>
                <a:ea typeface="+mn-lt"/>
                <a:cs typeface="+mn-lt"/>
              </a:rPr>
              <a:t>other</a:t>
            </a:r>
            <a:br>
              <a:rPr lang="en-US" sz="1600">
                <a:solidFill>
                  <a:schemeClr val="accent1"/>
                </a:solidFill>
                <a:ea typeface="+mn-lt"/>
                <a:cs typeface="+mn-lt"/>
              </a:rPr>
            </a:br>
            <a:endParaRPr lang="en-US" sz="800">
              <a:solidFill>
                <a:schemeClr val="accent1"/>
              </a:solidFill>
              <a:ea typeface="+mn-lt"/>
              <a:cs typeface="+mn-lt"/>
            </a:endParaRPr>
          </a:p>
        </p:txBody>
      </p:sp>
      <p:sp>
        <p:nvSpPr>
          <p:cNvPr id="26" name="TextBox 4">
            <a:extLst>
              <a:ext uri="{FF2B5EF4-FFF2-40B4-BE49-F238E27FC236}">
                <a16:creationId xmlns:a16="http://schemas.microsoft.com/office/drawing/2014/main" id="{E6282E38-6009-4C45-A365-883D66B5419F}"/>
              </a:ext>
            </a:extLst>
          </p:cNvPr>
          <p:cNvSpPr txBox="1"/>
          <p:nvPr/>
        </p:nvSpPr>
        <p:spPr>
          <a:xfrm>
            <a:off x="3898855" y="4983611"/>
            <a:ext cx="1810073" cy="14773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800" b="1" dirty="0">
                <a:solidFill>
                  <a:schemeClr val="accent1"/>
                </a:solidFill>
                <a:ea typeface="+mn-lt"/>
                <a:cs typeface="+mn-lt"/>
              </a:rPr>
              <a:t>$75,000 - $99,000 </a:t>
            </a:r>
            <a:r>
              <a:rPr lang="en-US" sz="1600" b="1" dirty="0">
                <a:solidFill>
                  <a:schemeClr val="accent1"/>
                </a:solidFill>
                <a:ea typeface="+mn-lt"/>
                <a:cs typeface="+mn-lt"/>
              </a:rPr>
              <a:t>median household income range</a:t>
            </a:r>
            <a:br>
              <a:rPr lang="en-US" sz="1600" dirty="0">
                <a:solidFill>
                  <a:schemeClr val="accent1"/>
                </a:solidFill>
                <a:ea typeface="+mn-lt"/>
                <a:cs typeface="+mn-lt"/>
              </a:rPr>
            </a:br>
            <a:endParaRPr lang="en-US" sz="800" dirty="0">
              <a:solidFill>
                <a:schemeClr val="accent1"/>
              </a:solidFill>
              <a:ea typeface="+mn-lt"/>
              <a:cs typeface="+mn-lt"/>
            </a:endParaRPr>
          </a:p>
        </p:txBody>
      </p:sp>
      <p:sp>
        <p:nvSpPr>
          <p:cNvPr id="27" name="TextBox 4">
            <a:extLst>
              <a:ext uri="{FF2B5EF4-FFF2-40B4-BE49-F238E27FC236}">
                <a16:creationId xmlns:a16="http://schemas.microsoft.com/office/drawing/2014/main" id="{364FD889-2ECB-4732-9D73-4754F913163A}"/>
              </a:ext>
            </a:extLst>
          </p:cNvPr>
          <p:cNvSpPr txBox="1"/>
          <p:nvPr/>
        </p:nvSpPr>
        <p:spPr>
          <a:xfrm>
            <a:off x="5974658" y="4986576"/>
            <a:ext cx="1755690" cy="14157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800" b="1">
                <a:solidFill>
                  <a:schemeClr val="accent1"/>
                </a:solidFill>
                <a:ea typeface="+mn-lt"/>
                <a:cs typeface="+mn-lt"/>
              </a:rPr>
              <a:t>43%</a:t>
            </a:r>
          </a:p>
          <a:p>
            <a:r>
              <a:rPr lang="en-US" sz="1600" b="1">
                <a:solidFill>
                  <a:schemeClr val="accent1"/>
                </a:solidFill>
                <a:ea typeface="+mn-lt"/>
                <a:cs typeface="+mn-lt"/>
              </a:rPr>
              <a:t>have a</a:t>
            </a:r>
          </a:p>
          <a:p>
            <a:r>
              <a:rPr lang="en-US" sz="1600" b="1">
                <a:solidFill>
                  <a:schemeClr val="accent1"/>
                </a:solidFill>
                <a:ea typeface="+mn-lt"/>
                <a:cs typeface="+mn-lt"/>
              </a:rPr>
              <a:t>bachelor’s </a:t>
            </a:r>
          </a:p>
          <a:p>
            <a:r>
              <a:rPr lang="en-US" sz="1600" b="1">
                <a:solidFill>
                  <a:schemeClr val="accent1"/>
                </a:solidFill>
                <a:ea typeface="+mn-lt"/>
                <a:cs typeface="+mn-lt"/>
              </a:rPr>
              <a:t>degree or</a:t>
            </a:r>
          </a:p>
          <a:p>
            <a:r>
              <a:rPr lang="en-US" sz="1600" b="1">
                <a:solidFill>
                  <a:schemeClr val="accent1"/>
                </a:solidFill>
                <a:ea typeface="+mn-lt"/>
                <a:cs typeface="+mn-lt"/>
              </a:rPr>
              <a:t>higher</a:t>
            </a:r>
            <a:endParaRPr lang="en-US" sz="800">
              <a:solidFill>
                <a:schemeClr val="accent1"/>
              </a:solidFill>
              <a:ea typeface="+mn-lt"/>
              <a:cs typeface="+mn-lt"/>
            </a:endParaRPr>
          </a:p>
        </p:txBody>
      </p:sp>
      <p:cxnSp>
        <p:nvCxnSpPr>
          <p:cNvPr id="28" name="Straight Connector 27">
            <a:extLst>
              <a:ext uri="{FF2B5EF4-FFF2-40B4-BE49-F238E27FC236}">
                <a16:creationId xmlns:a16="http://schemas.microsoft.com/office/drawing/2014/main" id="{4325B900-A126-44F5-992B-EFFAB7BA5694}"/>
              </a:ext>
            </a:extLst>
          </p:cNvPr>
          <p:cNvCxnSpPr>
            <a:cxnSpLocks/>
          </p:cNvCxnSpPr>
          <p:nvPr/>
        </p:nvCxnSpPr>
        <p:spPr>
          <a:xfrm>
            <a:off x="365970" y="4380255"/>
            <a:ext cx="0" cy="5524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B55C635-7F36-4529-ACBC-7EBEDE778B19}"/>
              </a:ext>
            </a:extLst>
          </p:cNvPr>
          <p:cNvCxnSpPr>
            <a:cxnSpLocks/>
          </p:cNvCxnSpPr>
          <p:nvPr/>
        </p:nvCxnSpPr>
        <p:spPr>
          <a:xfrm>
            <a:off x="2341897" y="4391025"/>
            <a:ext cx="0" cy="55245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1" name="TextBox 4">
            <a:extLst>
              <a:ext uri="{FF2B5EF4-FFF2-40B4-BE49-F238E27FC236}">
                <a16:creationId xmlns:a16="http://schemas.microsoft.com/office/drawing/2014/main" id="{184B6C36-FF37-4F3A-A1B8-5661478591AA}"/>
              </a:ext>
            </a:extLst>
          </p:cNvPr>
          <p:cNvSpPr txBox="1"/>
          <p:nvPr/>
        </p:nvSpPr>
        <p:spPr>
          <a:xfrm>
            <a:off x="2232008" y="4983399"/>
            <a:ext cx="1173592" cy="104644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800" b="1" dirty="0">
                <a:solidFill>
                  <a:schemeClr val="accent1"/>
                </a:solidFill>
                <a:ea typeface="+mn-lt"/>
                <a:cs typeface="+mn-lt"/>
              </a:rPr>
              <a:t>35-39 </a:t>
            </a:r>
            <a:r>
              <a:rPr lang="en-US" sz="1600" b="1" dirty="0">
                <a:solidFill>
                  <a:schemeClr val="accent1"/>
                </a:solidFill>
                <a:ea typeface="+mn-lt"/>
                <a:cs typeface="+mn-lt"/>
              </a:rPr>
              <a:t>median age range</a:t>
            </a:r>
            <a:br>
              <a:rPr lang="en-US" sz="1600" dirty="0">
                <a:solidFill>
                  <a:schemeClr val="accent1"/>
                </a:solidFill>
                <a:ea typeface="+mn-lt"/>
                <a:cs typeface="+mn-lt"/>
              </a:rPr>
            </a:br>
            <a:endParaRPr lang="en-US" sz="800" dirty="0">
              <a:solidFill>
                <a:schemeClr val="accent1"/>
              </a:solidFill>
              <a:ea typeface="+mn-lt"/>
              <a:cs typeface="+mn-lt"/>
            </a:endParaRPr>
          </a:p>
        </p:txBody>
      </p:sp>
    </p:spTree>
    <p:extLst>
      <p:ext uri="{BB962C8B-B14F-4D97-AF65-F5344CB8AC3E}">
        <p14:creationId xmlns:p14="http://schemas.microsoft.com/office/powerpoint/2010/main" val="2223699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C9DB3A-C18F-4BD3-992D-5D07E0BC4FF2}"/>
              </a:ext>
            </a:extLst>
          </p:cNvPr>
          <p:cNvSpPr>
            <a:spLocks noGrp="1"/>
          </p:cNvSpPr>
          <p:nvPr>
            <p:ph type="sldNum" sz="quarter" idx="12"/>
          </p:nvPr>
        </p:nvSpPr>
        <p:spPr/>
        <p:txBody>
          <a:bodyPr/>
          <a:lstStyle/>
          <a:p>
            <a:fld id="{28572E7E-2445-4244-B250-A8C83A6361FC}" type="slidenum">
              <a:rPr lang="en-US" smtClean="0"/>
              <a:t>18</a:t>
            </a:fld>
            <a:endParaRPr lang="en-US"/>
          </a:p>
        </p:txBody>
      </p:sp>
      <p:sp>
        <p:nvSpPr>
          <p:cNvPr id="2" name="Title 1">
            <a:extLst>
              <a:ext uri="{FF2B5EF4-FFF2-40B4-BE49-F238E27FC236}">
                <a16:creationId xmlns:a16="http://schemas.microsoft.com/office/drawing/2014/main" id="{FD83EE57-EA8F-4437-A8AB-5F0153D84DDB}"/>
              </a:ext>
            </a:extLst>
          </p:cNvPr>
          <p:cNvSpPr>
            <a:spLocks noGrp="1"/>
          </p:cNvSpPr>
          <p:nvPr>
            <p:ph type="title"/>
          </p:nvPr>
        </p:nvSpPr>
        <p:spPr/>
        <p:txBody>
          <a:bodyPr>
            <a:normAutofit/>
          </a:bodyPr>
          <a:lstStyle/>
          <a:p>
            <a:r>
              <a:rPr lang="en-US"/>
              <a:t>Where NCEDC</a:t>
            </a:r>
            <a:br>
              <a:rPr lang="en-US"/>
            </a:br>
            <a:r>
              <a:rPr lang="en-US"/>
              <a:t>Workers Live</a:t>
            </a:r>
          </a:p>
        </p:txBody>
      </p:sp>
      <p:pic>
        <p:nvPicPr>
          <p:cNvPr id="7" name="Picture 6" descr="Map&#10;&#10;Description automatically generated">
            <a:extLst>
              <a:ext uri="{FF2B5EF4-FFF2-40B4-BE49-F238E27FC236}">
                <a16:creationId xmlns:a16="http://schemas.microsoft.com/office/drawing/2014/main" id="{28FCD05D-1228-4D62-ADE4-8C5F986C2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047" y="-1"/>
            <a:ext cx="5106953" cy="6858001"/>
          </a:xfrm>
          <a:prstGeom prst="rect">
            <a:avLst/>
          </a:prstGeom>
        </p:spPr>
      </p:pic>
      <p:sp>
        <p:nvSpPr>
          <p:cNvPr id="8" name="source">
            <a:extLst>
              <a:ext uri="{FF2B5EF4-FFF2-40B4-BE49-F238E27FC236}">
                <a16:creationId xmlns:a16="http://schemas.microsoft.com/office/drawing/2014/main" id="{F17E4CB2-8D67-3341-851E-AA5E49FD3FD9}"/>
              </a:ext>
            </a:extLst>
          </p:cNvPr>
          <p:cNvSpPr/>
          <p:nvPr/>
        </p:nvSpPr>
        <p:spPr>
          <a:xfrm>
            <a:off x="0" y="6247487"/>
            <a:ext cx="6981436" cy="600164"/>
          </a:xfrm>
          <a:prstGeom prst="rect">
            <a:avLst/>
          </a:prstGeom>
          <a:noFill/>
        </p:spPr>
        <p:txBody>
          <a:bodyPr wrap="square" lIns="228600" tIns="228600" rIns="228600" bIns="228600" rtlCol="0" anchor="ctr" anchorCtr="0">
            <a:spAutoFit/>
          </a:bodyPr>
          <a:lstStyle/>
          <a:p>
            <a:pPr defTabSz="457200"/>
            <a:r>
              <a:rPr lang="en-US" sz="900">
                <a:solidFill>
                  <a:schemeClr val="bg1">
                    <a:lumMod val="50000"/>
                  </a:schemeClr>
                </a:solidFill>
                <a:cs typeface="Arial" panose="020B0604020202020204" pitchFamily="34" charset="0"/>
              </a:rPr>
              <a:t>Source: LEHD 2018</a:t>
            </a:r>
          </a:p>
        </p:txBody>
      </p:sp>
      <p:grpSp>
        <p:nvGrpSpPr>
          <p:cNvPr id="9" name="Group 8">
            <a:extLst>
              <a:ext uri="{FF2B5EF4-FFF2-40B4-BE49-F238E27FC236}">
                <a16:creationId xmlns:a16="http://schemas.microsoft.com/office/drawing/2014/main" id="{D4A05FD9-A158-8C46-BFBA-1818916D01AE}"/>
              </a:ext>
            </a:extLst>
          </p:cNvPr>
          <p:cNvGrpSpPr/>
          <p:nvPr/>
        </p:nvGrpSpPr>
        <p:grpSpPr>
          <a:xfrm>
            <a:off x="100105" y="1299883"/>
            <a:ext cx="6839122" cy="2273808"/>
            <a:chOff x="100105" y="3505200"/>
            <a:chExt cx="6839122" cy="2273808"/>
          </a:xfrm>
        </p:grpSpPr>
        <p:sp>
          <p:nvSpPr>
            <p:cNvPr id="11" name="Rectangle 10">
              <a:extLst>
                <a:ext uri="{FF2B5EF4-FFF2-40B4-BE49-F238E27FC236}">
                  <a16:creationId xmlns:a16="http://schemas.microsoft.com/office/drawing/2014/main" id="{539FA114-1466-2942-B09E-AD3CE7E54FEE}"/>
                </a:ext>
              </a:extLst>
            </p:cNvPr>
            <p:cNvSpPr/>
            <p:nvPr/>
          </p:nvSpPr>
          <p:spPr>
            <a:xfrm>
              <a:off x="100105" y="3505200"/>
              <a:ext cx="2267712" cy="2273808"/>
            </a:xfrm>
            <a:prstGeom prst="rect">
              <a:avLst/>
            </a:prstGeom>
            <a:solidFill>
              <a:srgbClr val="EEEEEE">
                <a:alpha val="5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C733302-9B51-2148-B027-1DB0EC5A6CAC}"/>
                </a:ext>
              </a:extLst>
            </p:cNvPr>
            <p:cNvSpPr txBox="1"/>
            <p:nvPr/>
          </p:nvSpPr>
          <p:spPr>
            <a:xfrm>
              <a:off x="215433" y="3632533"/>
              <a:ext cx="2043183" cy="977834"/>
            </a:xfrm>
            <a:prstGeom prst="rect">
              <a:avLst/>
            </a:prstGeom>
            <a:noFill/>
          </p:spPr>
          <p:txBody>
            <a:bodyPr wrap="square" lIns="173736" bIns="173736" rtlCol="0" anchor="t">
              <a:noAutofit/>
            </a:bodyPr>
            <a:lstStyle/>
            <a:p>
              <a:r>
                <a:rPr lang="en-US" sz="2800" b="1">
                  <a:solidFill>
                    <a:schemeClr val="accent2"/>
                  </a:solidFill>
                </a:rPr>
                <a:t>438,336</a:t>
              </a:r>
            </a:p>
          </p:txBody>
        </p:sp>
        <p:sp>
          <p:nvSpPr>
            <p:cNvPr id="14" name="TextBox 13">
              <a:extLst>
                <a:ext uri="{FF2B5EF4-FFF2-40B4-BE49-F238E27FC236}">
                  <a16:creationId xmlns:a16="http://schemas.microsoft.com/office/drawing/2014/main" id="{7E85AC2E-5622-8240-840D-B69D14190481}"/>
                </a:ext>
              </a:extLst>
            </p:cNvPr>
            <p:cNvSpPr txBox="1"/>
            <p:nvPr/>
          </p:nvSpPr>
          <p:spPr>
            <a:xfrm>
              <a:off x="215433" y="4589929"/>
              <a:ext cx="2043183" cy="1108418"/>
            </a:xfrm>
            <a:prstGeom prst="rect">
              <a:avLst/>
            </a:prstGeom>
            <a:noFill/>
          </p:spPr>
          <p:txBody>
            <a:bodyPr wrap="square" lIns="173736" tIns="118872" bIns="173736" rtlCol="0" anchor="b">
              <a:noAutofit/>
            </a:bodyPr>
            <a:lstStyle/>
            <a:p>
              <a:r>
                <a:rPr lang="en-US">
                  <a:solidFill>
                    <a:srgbClr val="262A37"/>
                  </a:solidFill>
                </a:rPr>
                <a:t>workers (jobs) (30% of the San Diego region)</a:t>
              </a:r>
              <a:endParaRPr lang="en-US" b="1">
                <a:solidFill>
                  <a:srgbClr val="8A2062"/>
                </a:solidFill>
              </a:endParaRPr>
            </a:p>
          </p:txBody>
        </p:sp>
        <p:sp>
          <p:nvSpPr>
            <p:cNvPr id="15" name="Rectangle 14">
              <a:extLst>
                <a:ext uri="{FF2B5EF4-FFF2-40B4-BE49-F238E27FC236}">
                  <a16:creationId xmlns:a16="http://schemas.microsoft.com/office/drawing/2014/main" id="{1388E8A9-AF0B-3645-BA8E-32C882112535}"/>
                </a:ext>
              </a:extLst>
            </p:cNvPr>
            <p:cNvSpPr/>
            <p:nvPr/>
          </p:nvSpPr>
          <p:spPr>
            <a:xfrm>
              <a:off x="2385810" y="3505200"/>
              <a:ext cx="2267712" cy="2273808"/>
            </a:xfrm>
            <a:prstGeom prst="rect">
              <a:avLst/>
            </a:prstGeom>
            <a:solidFill>
              <a:srgbClr val="EEEEEE">
                <a:alpha val="5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5E190B3-721C-D844-85B9-E2C29EE7F60C}"/>
                </a:ext>
              </a:extLst>
            </p:cNvPr>
            <p:cNvSpPr txBox="1"/>
            <p:nvPr/>
          </p:nvSpPr>
          <p:spPr>
            <a:xfrm>
              <a:off x="2501138" y="3632533"/>
              <a:ext cx="2043183" cy="977834"/>
            </a:xfrm>
            <a:prstGeom prst="rect">
              <a:avLst/>
            </a:prstGeom>
            <a:noFill/>
          </p:spPr>
          <p:txBody>
            <a:bodyPr wrap="square" lIns="173736" bIns="173736" rtlCol="0" anchor="t">
              <a:noAutofit/>
            </a:bodyPr>
            <a:lstStyle/>
            <a:p>
              <a:r>
                <a:rPr lang="en-US" sz="2800" b="1">
                  <a:solidFill>
                    <a:schemeClr val="accent2"/>
                  </a:solidFill>
                </a:rPr>
                <a:t>245,373</a:t>
              </a:r>
            </a:p>
          </p:txBody>
        </p:sp>
        <p:sp>
          <p:nvSpPr>
            <p:cNvPr id="17" name="TextBox 16">
              <a:extLst>
                <a:ext uri="{FF2B5EF4-FFF2-40B4-BE49-F238E27FC236}">
                  <a16:creationId xmlns:a16="http://schemas.microsoft.com/office/drawing/2014/main" id="{126DE282-1993-7A41-A0AA-C327DA6E63AF}"/>
                </a:ext>
              </a:extLst>
            </p:cNvPr>
            <p:cNvSpPr txBox="1"/>
            <p:nvPr/>
          </p:nvSpPr>
          <p:spPr>
            <a:xfrm>
              <a:off x="2501138" y="4589929"/>
              <a:ext cx="2043183" cy="1108418"/>
            </a:xfrm>
            <a:prstGeom prst="rect">
              <a:avLst/>
            </a:prstGeom>
            <a:noFill/>
          </p:spPr>
          <p:txBody>
            <a:bodyPr wrap="square" lIns="173736" tIns="118872" bIns="173736" rtlCol="0" anchor="b">
              <a:noAutofit/>
            </a:bodyPr>
            <a:lstStyle/>
            <a:p>
              <a:r>
                <a:rPr lang="en-US">
                  <a:solidFill>
                    <a:srgbClr val="262A37"/>
                  </a:solidFill>
                </a:rPr>
                <a:t>(56%) of NCEDC workers also live in NCEDC</a:t>
              </a:r>
              <a:endParaRPr lang="en-US" b="1">
                <a:solidFill>
                  <a:srgbClr val="8A2062"/>
                </a:solidFill>
              </a:endParaRPr>
            </a:p>
          </p:txBody>
        </p:sp>
        <p:sp>
          <p:nvSpPr>
            <p:cNvPr id="18" name="Rectangle 17">
              <a:extLst>
                <a:ext uri="{FF2B5EF4-FFF2-40B4-BE49-F238E27FC236}">
                  <a16:creationId xmlns:a16="http://schemas.microsoft.com/office/drawing/2014/main" id="{56948F39-817D-7E47-BECB-8717514E508B}"/>
                </a:ext>
              </a:extLst>
            </p:cNvPr>
            <p:cNvSpPr/>
            <p:nvPr/>
          </p:nvSpPr>
          <p:spPr>
            <a:xfrm>
              <a:off x="4671515" y="3505200"/>
              <a:ext cx="2267712" cy="2273808"/>
            </a:xfrm>
            <a:prstGeom prst="rect">
              <a:avLst/>
            </a:prstGeom>
            <a:solidFill>
              <a:srgbClr val="EEEEEE">
                <a:alpha val="5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DF53FE4-4506-874E-AC73-B05E689D2C99}"/>
                </a:ext>
              </a:extLst>
            </p:cNvPr>
            <p:cNvSpPr txBox="1"/>
            <p:nvPr/>
          </p:nvSpPr>
          <p:spPr>
            <a:xfrm>
              <a:off x="4786843" y="3632533"/>
              <a:ext cx="2043183" cy="977834"/>
            </a:xfrm>
            <a:prstGeom prst="rect">
              <a:avLst/>
            </a:prstGeom>
            <a:noFill/>
          </p:spPr>
          <p:txBody>
            <a:bodyPr wrap="square" lIns="173736" bIns="173736" rtlCol="0" anchor="t">
              <a:noAutofit/>
            </a:bodyPr>
            <a:lstStyle/>
            <a:p>
              <a:r>
                <a:rPr lang="en-US" sz="2800" b="1">
                  <a:solidFill>
                    <a:schemeClr val="accent2"/>
                  </a:solidFill>
                </a:rPr>
                <a:t>192,963</a:t>
              </a:r>
            </a:p>
          </p:txBody>
        </p:sp>
        <p:sp>
          <p:nvSpPr>
            <p:cNvPr id="20" name="TextBox 19">
              <a:extLst>
                <a:ext uri="{FF2B5EF4-FFF2-40B4-BE49-F238E27FC236}">
                  <a16:creationId xmlns:a16="http://schemas.microsoft.com/office/drawing/2014/main" id="{B786716C-957A-F244-B5B9-A07A1A318CAA}"/>
                </a:ext>
              </a:extLst>
            </p:cNvPr>
            <p:cNvSpPr txBox="1"/>
            <p:nvPr/>
          </p:nvSpPr>
          <p:spPr>
            <a:xfrm>
              <a:off x="4786843" y="4589929"/>
              <a:ext cx="2043183" cy="1108418"/>
            </a:xfrm>
            <a:prstGeom prst="rect">
              <a:avLst/>
            </a:prstGeom>
            <a:noFill/>
          </p:spPr>
          <p:txBody>
            <a:bodyPr wrap="square" lIns="173736" tIns="118872" bIns="173736" rtlCol="0" anchor="b">
              <a:noAutofit/>
            </a:bodyPr>
            <a:lstStyle/>
            <a:p>
              <a:r>
                <a:rPr lang="en-US">
                  <a:solidFill>
                    <a:srgbClr val="262A37"/>
                  </a:solidFill>
                </a:rPr>
                <a:t>(44%) of NCEDC workers live outside of NCEDC</a:t>
              </a:r>
              <a:endParaRPr lang="en-US" b="1">
                <a:solidFill>
                  <a:srgbClr val="8A2062"/>
                </a:solidFill>
              </a:endParaRPr>
            </a:p>
          </p:txBody>
        </p:sp>
      </p:grpSp>
    </p:spTree>
    <p:extLst>
      <p:ext uri="{BB962C8B-B14F-4D97-AF65-F5344CB8AC3E}">
        <p14:creationId xmlns:p14="http://schemas.microsoft.com/office/powerpoint/2010/main" val="2004931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C9DB3A-C18F-4BD3-992D-5D07E0BC4FF2}"/>
              </a:ext>
            </a:extLst>
          </p:cNvPr>
          <p:cNvSpPr>
            <a:spLocks noGrp="1"/>
          </p:cNvSpPr>
          <p:nvPr>
            <p:ph type="sldNum" sz="quarter" idx="12"/>
          </p:nvPr>
        </p:nvSpPr>
        <p:spPr/>
        <p:txBody>
          <a:bodyPr/>
          <a:lstStyle/>
          <a:p>
            <a:fld id="{28572E7E-2445-4244-B250-A8C83A6361FC}" type="slidenum">
              <a:rPr lang="en-US" smtClean="0"/>
              <a:t>19</a:t>
            </a:fld>
            <a:endParaRPr lang="en-US"/>
          </a:p>
        </p:txBody>
      </p:sp>
      <p:sp>
        <p:nvSpPr>
          <p:cNvPr id="2" name="Title 1">
            <a:extLst>
              <a:ext uri="{FF2B5EF4-FFF2-40B4-BE49-F238E27FC236}">
                <a16:creationId xmlns:a16="http://schemas.microsoft.com/office/drawing/2014/main" id="{FD83EE57-EA8F-4437-A8AB-5F0153D84DDB}"/>
              </a:ext>
            </a:extLst>
          </p:cNvPr>
          <p:cNvSpPr>
            <a:spLocks noGrp="1"/>
          </p:cNvSpPr>
          <p:nvPr>
            <p:ph type="title"/>
          </p:nvPr>
        </p:nvSpPr>
        <p:spPr/>
        <p:txBody>
          <a:bodyPr>
            <a:normAutofit/>
          </a:bodyPr>
          <a:lstStyle/>
          <a:p>
            <a:r>
              <a:rPr lang="en-US"/>
              <a:t>Where NCEDC</a:t>
            </a:r>
            <a:br>
              <a:rPr lang="en-US"/>
            </a:br>
            <a:r>
              <a:rPr lang="en-US"/>
              <a:t>Residents Work</a:t>
            </a:r>
          </a:p>
        </p:txBody>
      </p:sp>
      <p:pic>
        <p:nvPicPr>
          <p:cNvPr id="7" name="Picture 6" descr="Map&#10;&#10;Description automatically generated">
            <a:extLst>
              <a:ext uri="{FF2B5EF4-FFF2-40B4-BE49-F238E27FC236}">
                <a16:creationId xmlns:a16="http://schemas.microsoft.com/office/drawing/2014/main" id="{547628A4-898E-40DB-809C-AB02AD024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9331" y="0"/>
            <a:ext cx="5152668" cy="6858000"/>
          </a:xfrm>
          <a:prstGeom prst="rect">
            <a:avLst/>
          </a:prstGeom>
        </p:spPr>
      </p:pic>
      <p:sp>
        <p:nvSpPr>
          <p:cNvPr id="11" name="source">
            <a:extLst>
              <a:ext uri="{FF2B5EF4-FFF2-40B4-BE49-F238E27FC236}">
                <a16:creationId xmlns:a16="http://schemas.microsoft.com/office/drawing/2014/main" id="{9665962B-72B4-B940-B7F5-291A34F3EBD8}"/>
              </a:ext>
            </a:extLst>
          </p:cNvPr>
          <p:cNvSpPr/>
          <p:nvPr/>
        </p:nvSpPr>
        <p:spPr>
          <a:xfrm>
            <a:off x="0" y="6247487"/>
            <a:ext cx="6981436" cy="600164"/>
          </a:xfrm>
          <a:prstGeom prst="rect">
            <a:avLst/>
          </a:prstGeom>
          <a:noFill/>
        </p:spPr>
        <p:txBody>
          <a:bodyPr wrap="square" lIns="228600" tIns="228600" rIns="228600" bIns="228600" rtlCol="0" anchor="ctr" anchorCtr="0">
            <a:spAutoFit/>
          </a:bodyPr>
          <a:lstStyle/>
          <a:p>
            <a:pPr defTabSz="457200"/>
            <a:r>
              <a:rPr lang="en-US" sz="900">
                <a:solidFill>
                  <a:schemeClr val="bg1">
                    <a:lumMod val="50000"/>
                  </a:schemeClr>
                </a:solidFill>
                <a:cs typeface="Arial" panose="020B0604020202020204" pitchFamily="34" charset="0"/>
              </a:rPr>
              <a:t>Source: LEHD 2018</a:t>
            </a:r>
          </a:p>
        </p:txBody>
      </p:sp>
      <p:grpSp>
        <p:nvGrpSpPr>
          <p:cNvPr id="12" name="Group 11">
            <a:extLst>
              <a:ext uri="{FF2B5EF4-FFF2-40B4-BE49-F238E27FC236}">
                <a16:creationId xmlns:a16="http://schemas.microsoft.com/office/drawing/2014/main" id="{C6039E18-C09D-734D-B4B9-7200E70BB19D}"/>
              </a:ext>
            </a:extLst>
          </p:cNvPr>
          <p:cNvGrpSpPr/>
          <p:nvPr/>
        </p:nvGrpSpPr>
        <p:grpSpPr>
          <a:xfrm>
            <a:off x="100105" y="1299883"/>
            <a:ext cx="6839122" cy="2273808"/>
            <a:chOff x="100105" y="3505200"/>
            <a:chExt cx="6839122" cy="2273808"/>
          </a:xfrm>
        </p:grpSpPr>
        <p:sp>
          <p:nvSpPr>
            <p:cNvPr id="13" name="Rectangle 12">
              <a:extLst>
                <a:ext uri="{FF2B5EF4-FFF2-40B4-BE49-F238E27FC236}">
                  <a16:creationId xmlns:a16="http://schemas.microsoft.com/office/drawing/2014/main" id="{37AEE524-1A97-BD41-8EF4-E2A157046F6A}"/>
                </a:ext>
              </a:extLst>
            </p:cNvPr>
            <p:cNvSpPr/>
            <p:nvPr/>
          </p:nvSpPr>
          <p:spPr>
            <a:xfrm>
              <a:off x="100105" y="3505200"/>
              <a:ext cx="2267712" cy="2273808"/>
            </a:xfrm>
            <a:prstGeom prst="rect">
              <a:avLst/>
            </a:prstGeom>
            <a:solidFill>
              <a:srgbClr val="EEEEEE">
                <a:alpha val="5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2D94952-9E56-CE4C-909F-E44FA5172DBB}"/>
                </a:ext>
              </a:extLst>
            </p:cNvPr>
            <p:cNvSpPr txBox="1"/>
            <p:nvPr/>
          </p:nvSpPr>
          <p:spPr>
            <a:xfrm>
              <a:off x="215433" y="3632533"/>
              <a:ext cx="2043183" cy="977834"/>
            </a:xfrm>
            <a:prstGeom prst="rect">
              <a:avLst/>
            </a:prstGeom>
            <a:noFill/>
          </p:spPr>
          <p:txBody>
            <a:bodyPr wrap="square" lIns="173736" bIns="173736" rtlCol="0" anchor="t">
              <a:noAutofit/>
            </a:bodyPr>
            <a:lstStyle/>
            <a:p>
              <a:r>
                <a:rPr lang="en-US" sz="2800" b="1">
                  <a:solidFill>
                    <a:schemeClr val="accent2"/>
                  </a:solidFill>
                </a:rPr>
                <a:t>488,046</a:t>
              </a:r>
            </a:p>
          </p:txBody>
        </p:sp>
        <p:sp>
          <p:nvSpPr>
            <p:cNvPr id="15" name="TextBox 14">
              <a:extLst>
                <a:ext uri="{FF2B5EF4-FFF2-40B4-BE49-F238E27FC236}">
                  <a16:creationId xmlns:a16="http://schemas.microsoft.com/office/drawing/2014/main" id="{69466D3C-FB2A-7149-A490-5B26A1A02E6C}"/>
                </a:ext>
              </a:extLst>
            </p:cNvPr>
            <p:cNvSpPr txBox="1"/>
            <p:nvPr/>
          </p:nvSpPr>
          <p:spPr>
            <a:xfrm>
              <a:off x="215433" y="4589929"/>
              <a:ext cx="2043183" cy="1108418"/>
            </a:xfrm>
            <a:prstGeom prst="rect">
              <a:avLst/>
            </a:prstGeom>
            <a:noFill/>
          </p:spPr>
          <p:txBody>
            <a:bodyPr wrap="square" lIns="173736" tIns="118872" bIns="173736" rtlCol="0" anchor="b">
              <a:noAutofit/>
            </a:bodyPr>
            <a:lstStyle/>
            <a:p>
              <a:r>
                <a:rPr lang="en-US">
                  <a:solidFill>
                    <a:srgbClr val="262A37"/>
                  </a:solidFill>
                </a:rPr>
                <a:t>employed residents (33.5% of the San Diego region)</a:t>
              </a:r>
              <a:endParaRPr lang="en-US" b="1">
                <a:solidFill>
                  <a:srgbClr val="8A2062"/>
                </a:solidFill>
              </a:endParaRPr>
            </a:p>
          </p:txBody>
        </p:sp>
        <p:sp>
          <p:nvSpPr>
            <p:cNvPr id="16" name="Rectangle 15">
              <a:extLst>
                <a:ext uri="{FF2B5EF4-FFF2-40B4-BE49-F238E27FC236}">
                  <a16:creationId xmlns:a16="http://schemas.microsoft.com/office/drawing/2014/main" id="{CD272BBE-292F-9F4F-9AA8-9D02C1C28AF0}"/>
                </a:ext>
              </a:extLst>
            </p:cNvPr>
            <p:cNvSpPr/>
            <p:nvPr/>
          </p:nvSpPr>
          <p:spPr>
            <a:xfrm>
              <a:off x="2385810" y="3505200"/>
              <a:ext cx="2267712" cy="2273808"/>
            </a:xfrm>
            <a:prstGeom prst="rect">
              <a:avLst/>
            </a:prstGeom>
            <a:solidFill>
              <a:srgbClr val="EEEEEE">
                <a:alpha val="5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77D8C5B-A8A5-874A-A246-9A7A45C35A6A}"/>
                </a:ext>
              </a:extLst>
            </p:cNvPr>
            <p:cNvSpPr txBox="1"/>
            <p:nvPr/>
          </p:nvSpPr>
          <p:spPr>
            <a:xfrm>
              <a:off x="2501138" y="3632533"/>
              <a:ext cx="2043183" cy="977834"/>
            </a:xfrm>
            <a:prstGeom prst="rect">
              <a:avLst/>
            </a:prstGeom>
            <a:noFill/>
          </p:spPr>
          <p:txBody>
            <a:bodyPr wrap="square" lIns="173736" bIns="173736" rtlCol="0" anchor="t">
              <a:noAutofit/>
            </a:bodyPr>
            <a:lstStyle/>
            <a:p>
              <a:r>
                <a:rPr lang="en-US" sz="2800" b="1">
                  <a:solidFill>
                    <a:schemeClr val="accent2"/>
                  </a:solidFill>
                </a:rPr>
                <a:t>245,373</a:t>
              </a:r>
            </a:p>
          </p:txBody>
        </p:sp>
        <p:sp>
          <p:nvSpPr>
            <p:cNvPr id="18" name="TextBox 17">
              <a:extLst>
                <a:ext uri="{FF2B5EF4-FFF2-40B4-BE49-F238E27FC236}">
                  <a16:creationId xmlns:a16="http://schemas.microsoft.com/office/drawing/2014/main" id="{A82956A6-08A9-0B4E-B6AE-35993F882B1E}"/>
                </a:ext>
              </a:extLst>
            </p:cNvPr>
            <p:cNvSpPr txBox="1"/>
            <p:nvPr/>
          </p:nvSpPr>
          <p:spPr>
            <a:xfrm>
              <a:off x="2501138" y="4589929"/>
              <a:ext cx="2043183" cy="1108418"/>
            </a:xfrm>
            <a:prstGeom prst="rect">
              <a:avLst/>
            </a:prstGeom>
            <a:noFill/>
          </p:spPr>
          <p:txBody>
            <a:bodyPr wrap="square" lIns="173736" tIns="118872" bIns="173736" rtlCol="0" anchor="b">
              <a:noAutofit/>
            </a:bodyPr>
            <a:lstStyle/>
            <a:p>
              <a:r>
                <a:rPr lang="en-US">
                  <a:solidFill>
                    <a:srgbClr val="262A37"/>
                  </a:solidFill>
                </a:rPr>
                <a:t>(51%) of NCEDC residents also work in NCEDC</a:t>
              </a:r>
              <a:endParaRPr lang="en-US" b="1">
                <a:solidFill>
                  <a:srgbClr val="8A2062"/>
                </a:solidFill>
              </a:endParaRPr>
            </a:p>
          </p:txBody>
        </p:sp>
        <p:sp>
          <p:nvSpPr>
            <p:cNvPr id="19" name="Rectangle 18">
              <a:extLst>
                <a:ext uri="{FF2B5EF4-FFF2-40B4-BE49-F238E27FC236}">
                  <a16:creationId xmlns:a16="http://schemas.microsoft.com/office/drawing/2014/main" id="{A8A10CBA-99DC-314C-9F7B-A82AF1DD1976}"/>
                </a:ext>
              </a:extLst>
            </p:cNvPr>
            <p:cNvSpPr/>
            <p:nvPr/>
          </p:nvSpPr>
          <p:spPr>
            <a:xfrm>
              <a:off x="4671515" y="3505200"/>
              <a:ext cx="2267712" cy="2273808"/>
            </a:xfrm>
            <a:prstGeom prst="rect">
              <a:avLst/>
            </a:prstGeom>
            <a:solidFill>
              <a:srgbClr val="EEEEEE">
                <a:alpha val="5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428589F-B5A0-A648-87DE-CADFEFB4255A}"/>
                </a:ext>
              </a:extLst>
            </p:cNvPr>
            <p:cNvSpPr txBox="1"/>
            <p:nvPr/>
          </p:nvSpPr>
          <p:spPr>
            <a:xfrm>
              <a:off x="4786843" y="3632533"/>
              <a:ext cx="2043183" cy="977834"/>
            </a:xfrm>
            <a:prstGeom prst="rect">
              <a:avLst/>
            </a:prstGeom>
            <a:noFill/>
          </p:spPr>
          <p:txBody>
            <a:bodyPr wrap="square" lIns="173736" bIns="173736" rtlCol="0" anchor="t">
              <a:noAutofit/>
            </a:bodyPr>
            <a:lstStyle/>
            <a:p>
              <a:r>
                <a:rPr lang="en-US" sz="2800" b="1">
                  <a:solidFill>
                    <a:schemeClr val="accent2"/>
                  </a:solidFill>
                </a:rPr>
                <a:t>242,673</a:t>
              </a:r>
            </a:p>
          </p:txBody>
        </p:sp>
        <p:sp>
          <p:nvSpPr>
            <p:cNvPr id="21" name="TextBox 20">
              <a:extLst>
                <a:ext uri="{FF2B5EF4-FFF2-40B4-BE49-F238E27FC236}">
                  <a16:creationId xmlns:a16="http://schemas.microsoft.com/office/drawing/2014/main" id="{8E3273F1-7A14-5A4F-A2CA-553B8AA9A571}"/>
                </a:ext>
              </a:extLst>
            </p:cNvPr>
            <p:cNvSpPr txBox="1"/>
            <p:nvPr/>
          </p:nvSpPr>
          <p:spPr>
            <a:xfrm>
              <a:off x="4786843" y="4589929"/>
              <a:ext cx="2043183" cy="1108418"/>
            </a:xfrm>
            <a:prstGeom prst="rect">
              <a:avLst/>
            </a:prstGeom>
            <a:noFill/>
          </p:spPr>
          <p:txBody>
            <a:bodyPr wrap="square" lIns="173736" tIns="118872" bIns="173736" rtlCol="0" anchor="b">
              <a:noAutofit/>
            </a:bodyPr>
            <a:lstStyle/>
            <a:p>
              <a:r>
                <a:rPr lang="en-US">
                  <a:solidFill>
                    <a:srgbClr val="262A37"/>
                  </a:solidFill>
                </a:rPr>
                <a:t>(49%) of NCEDC residents work outside of NCEDC</a:t>
              </a:r>
              <a:endParaRPr lang="en-US" b="1">
                <a:solidFill>
                  <a:srgbClr val="8A2062"/>
                </a:solidFill>
              </a:endParaRPr>
            </a:p>
          </p:txBody>
        </p:sp>
      </p:grpSp>
    </p:spTree>
    <p:extLst>
      <p:ext uri="{BB962C8B-B14F-4D97-AF65-F5344CB8AC3E}">
        <p14:creationId xmlns:p14="http://schemas.microsoft.com/office/powerpoint/2010/main" val="2209609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close up of a plant&#10;&#10;Description automatically generated with low confidence">
            <a:extLst>
              <a:ext uri="{FF2B5EF4-FFF2-40B4-BE49-F238E27FC236}">
                <a16:creationId xmlns:a16="http://schemas.microsoft.com/office/drawing/2014/main" id="{EF036B7C-59C7-E044-BF73-97C08256800C}"/>
              </a:ext>
            </a:extLst>
          </p:cNvPr>
          <p:cNvPicPr>
            <a:picLocks noChangeAspect="1"/>
          </p:cNvPicPr>
          <p:nvPr/>
        </p:nvPicPr>
        <p:blipFill rotWithShape="1">
          <a:blip r:embed="rId3">
            <a:extLst>
              <a:ext uri="{28A0092B-C50C-407E-A947-70E740481C1C}">
                <a14:useLocalDpi xmlns:a14="http://schemas.microsoft.com/office/drawing/2010/main" val="0"/>
              </a:ext>
            </a:extLst>
          </a:blip>
          <a:srcRect t="4448" b="4142"/>
          <a:stretch/>
        </p:blipFill>
        <p:spPr>
          <a:xfrm>
            <a:off x="-1" y="0"/>
            <a:ext cx="12191999" cy="6881032"/>
          </a:xfrm>
          <a:prstGeom prst="rect">
            <a:avLst/>
          </a:prstGeom>
        </p:spPr>
      </p:pic>
      <p:sp>
        <p:nvSpPr>
          <p:cNvPr id="29" name="Rectangle 28">
            <a:extLst>
              <a:ext uri="{FF2B5EF4-FFF2-40B4-BE49-F238E27FC236}">
                <a16:creationId xmlns:a16="http://schemas.microsoft.com/office/drawing/2014/main" id="{D561C81A-D176-8146-A2AF-22B17DB6B6AB}"/>
              </a:ext>
            </a:extLst>
          </p:cNvPr>
          <p:cNvSpPr/>
          <p:nvPr/>
        </p:nvSpPr>
        <p:spPr>
          <a:xfrm>
            <a:off x="-1" y="-1"/>
            <a:ext cx="12192001" cy="1182543"/>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2" name="Title 1">
            <a:extLst>
              <a:ext uri="{FF2B5EF4-FFF2-40B4-BE49-F238E27FC236}">
                <a16:creationId xmlns:a16="http://schemas.microsoft.com/office/drawing/2014/main" id="{54DE01F4-014A-7342-9A28-B7BF15B842A1}"/>
              </a:ext>
            </a:extLst>
          </p:cNvPr>
          <p:cNvSpPr>
            <a:spLocks noGrp="1"/>
          </p:cNvSpPr>
          <p:nvPr>
            <p:ph type="title"/>
          </p:nvPr>
        </p:nvSpPr>
        <p:spPr/>
        <p:txBody>
          <a:bodyPr anchor="ctr">
            <a:normAutofit/>
          </a:bodyPr>
          <a:lstStyle/>
          <a:p>
            <a:r>
              <a:rPr lang="en-US" sz="4400"/>
              <a:t>COVID-19 is Driving the Regional Economy</a:t>
            </a:r>
            <a:br>
              <a:rPr lang="en-US"/>
            </a:br>
            <a:endParaRPr lang="en-US"/>
          </a:p>
        </p:txBody>
      </p:sp>
      <p:sp>
        <p:nvSpPr>
          <p:cNvPr id="3" name="Slide Number Placeholder 2">
            <a:extLst>
              <a:ext uri="{FF2B5EF4-FFF2-40B4-BE49-F238E27FC236}">
                <a16:creationId xmlns:a16="http://schemas.microsoft.com/office/drawing/2014/main" id="{1E8728FA-A1B9-874B-92CA-A68F3E9935D7}"/>
              </a:ext>
            </a:extLst>
          </p:cNvPr>
          <p:cNvSpPr>
            <a:spLocks noGrp="1"/>
          </p:cNvSpPr>
          <p:nvPr>
            <p:ph type="sldNum" sz="quarter" idx="12"/>
          </p:nvPr>
        </p:nvSpPr>
        <p:spPr/>
        <p:txBody>
          <a:bodyPr/>
          <a:lstStyle/>
          <a:p>
            <a:r>
              <a:rPr lang="en-US"/>
              <a:t>|  </a:t>
            </a:r>
            <a:fld id="{A9965AF2-E279-CB4A-A730-B9D3C0262F98}" type="slidenum">
              <a:rPr lang="en-US" smtClean="0"/>
              <a:pPr/>
              <a:t>2</a:t>
            </a:fld>
            <a:endParaRPr lang="en-US"/>
          </a:p>
        </p:txBody>
      </p:sp>
      <p:pic>
        <p:nvPicPr>
          <p:cNvPr id="9" name="Picture 8" descr="A picture containing text, clipart&#10;&#10;Description automatically generated">
            <a:extLst>
              <a:ext uri="{FF2B5EF4-FFF2-40B4-BE49-F238E27FC236}">
                <a16:creationId xmlns:a16="http://schemas.microsoft.com/office/drawing/2014/main" id="{741C9A02-24B1-6A4F-BCD7-FFD92DF22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9715" y="6320605"/>
            <a:ext cx="2087998" cy="464000"/>
          </a:xfrm>
          <a:prstGeom prst="rect">
            <a:avLst/>
          </a:prstGeom>
        </p:spPr>
      </p:pic>
    </p:spTree>
    <p:extLst>
      <p:ext uri="{BB962C8B-B14F-4D97-AF65-F5344CB8AC3E}">
        <p14:creationId xmlns:p14="http://schemas.microsoft.com/office/powerpoint/2010/main" val="2582990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C9DB3A-C18F-4BD3-992D-5D07E0BC4FF2}"/>
              </a:ext>
            </a:extLst>
          </p:cNvPr>
          <p:cNvSpPr>
            <a:spLocks noGrp="1"/>
          </p:cNvSpPr>
          <p:nvPr>
            <p:ph type="sldNum" sz="quarter" idx="12"/>
          </p:nvPr>
        </p:nvSpPr>
        <p:spPr/>
        <p:txBody>
          <a:bodyPr/>
          <a:lstStyle/>
          <a:p>
            <a:fld id="{28572E7E-2445-4244-B250-A8C83A6361FC}" type="slidenum">
              <a:rPr lang="en-US" smtClean="0"/>
              <a:t>20</a:t>
            </a:fld>
            <a:endParaRPr lang="en-US"/>
          </a:p>
        </p:txBody>
      </p:sp>
      <p:sp>
        <p:nvSpPr>
          <p:cNvPr id="5" name="Title 4">
            <a:extLst>
              <a:ext uri="{FF2B5EF4-FFF2-40B4-BE49-F238E27FC236}">
                <a16:creationId xmlns:a16="http://schemas.microsoft.com/office/drawing/2014/main" id="{AF0D7A64-EC4F-9F4F-BEA9-220F9F4CC8F2}"/>
              </a:ext>
            </a:extLst>
          </p:cNvPr>
          <p:cNvSpPr>
            <a:spLocks noGrp="1"/>
          </p:cNvSpPr>
          <p:nvPr>
            <p:ph type="title"/>
          </p:nvPr>
        </p:nvSpPr>
        <p:spPr>
          <a:xfrm>
            <a:off x="0" y="52136"/>
            <a:ext cx="12191999" cy="1089529"/>
          </a:xfrm>
        </p:spPr>
        <p:txBody>
          <a:bodyPr>
            <a:spAutoFit/>
          </a:bodyPr>
          <a:lstStyle/>
          <a:p>
            <a:r>
              <a:rPr lang="en-US"/>
              <a:t>Where NCEDC</a:t>
            </a:r>
            <a:br>
              <a:rPr lang="en-US"/>
            </a:br>
            <a:r>
              <a:rPr lang="en-US"/>
              <a:t>Residents Work</a:t>
            </a:r>
          </a:p>
        </p:txBody>
      </p:sp>
      <p:pic>
        <p:nvPicPr>
          <p:cNvPr id="6" name="Picture 5" descr="Map&#10;&#10;Description automatically generated">
            <a:extLst>
              <a:ext uri="{FF2B5EF4-FFF2-40B4-BE49-F238E27FC236}">
                <a16:creationId xmlns:a16="http://schemas.microsoft.com/office/drawing/2014/main" id="{21CEF51B-8E40-4253-A4F3-4FAF1E71E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9331" y="0"/>
            <a:ext cx="5152668" cy="6858000"/>
          </a:xfrm>
          <a:prstGeom prst="rect">
            <a:avLst/>
          </a:prstGeom>
        </p:spPr>
      </p:pic>
      <p:grpSp>
        <p:nvGrpSpPr>
          <p:cNvPr id="21" name="Group 20">
            <a:extLst>
              <a:ext uri="{FF2B5EF4-FFF2-40B4-BE49-F238E27FC236}">
                <a16:creationId xmlns:a16="http://schemas.microsoft.com/office/drawing/2014/main" id="{694C021C-C647-3D48-BD54-477AE8FE4DF2}"/>
              </a:ext>
            </a:extLst>
          </p:cNvPr>
          <p:cNvGrpSpPr/>
          <p:nvPr/>
        </p:nvGrpSpPr>
        <p:grpSpPr>
          <a:xfrm>
            <a:off x="100105" y="1299883"/>
            <a:ext cx="6839122" cy="2273808"/>
            <a:chOff x="100105" y="3505200"/>
            <a:chExt cx="6839122" cy="2273808"/>
          </a:xfrm>
        </p:grpSpPr>
        <p:sp>
          <p:nvSpPr>
            <p:cNvPr id="22" name="Rectangle 21">
              <a:extLst>
                <a:ext uri="{FF2B5EF4-FFF2-40B4-BE49-F238E27FC236}">
                  <a16:creationId xmlns:a16="http://schemas.microsoft.com/office/drawing/2014/main" id="{6C666540-25DD-EC4C-9C58-552D35FBCACD}"/>
                </a:ext>
              </a:extLst>
            </p:cNvPr>
            <p:cNvSpPr/>
            <p:nvPr/>
          </p:nvSpPr>
          <p:spPr>
            <a:xfrm>
              <a:off x="100105" y="3505200"/>
              <a:ext cx="2267712" cy="2273808"/>
            </a:xfrm>
            <a:prstGeom prst="rect">
              <a:avLst/>
            </a:prstGeom>
            <a:solidFill>
              <a:srgbClr val="EEEEEE">
                <a:alpha val="5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F8AA29B-B857-5D47-993B-53B5E5B11D9E}"/>
                </a:ext>
              </a:extLst>
            </p:cNvPr>
            <p:cNvSpPr txBox="1"/>
            <p:nvPr/>
          </p:nvSpPr>
          <p:spPr>
            <a:xfrm>
              <a:off x="215433" y="3632533"/>
              <a:ext cx="2043183" cy="977834"/>
            </a:xfrm>
            <a:prstGeom prst="rect">
              <a:avLst/>
            </a:prstGeom>
            <a:noFill/>
          </p:spPr>
          <p:txBody>
            <a:bodyPr wrap="square" lIns="173736" bIns="173736" rtlCol="0" anchor="t">
              <a:noAutofit/>
            </a:bodyPr>
            <a:lstStyle/>
            <a:p>
              <a:r>
                <a:rPr lang="en-US" sz="2800" b="1">
                  <a:solidFill>
                    <a:schemeClr val="accent2"/>
                  </a:solidFill>
                </a:rPr>
                <a:t>438,336</a:t>
              </a:r>
            </a:p>
          </p:txBody>
        </p:sp>
        <p:sp>
          <p:nvSpPr>
            <p:cNvPr id="24" name="TextBox 23">
              <a:extLst>
                <a:ext uri="{FF2B5EF4-FFF2-40B4-BE49-F238E27FC236}">
                  <a16:creationId xmlns:a16="http://schemas.microsoft.com/office/drawing/2014/main" id="{9DA38011-59CA-AD48-89BE-A2E3BD315558}"/>
                </a:ext>
              </a:extLst>
            </p:cNvPr>
            <p:cNvSpPr txBox="1"/>
            <p:nvPr/>
          </p:nvSpPr>
          <p:spPr>
            <a:xfrm>
              <a:off x="215433" y="4589929"/>
              <a:ext cx="2043183" cy="1108418"/>
            </a:xfrm>
            <a:prstGeom prst="rect">
              <a:avLst/>
            </a:prstGeom>
            <a:noFill/>
          </p:spPr>
          <p:txBody>
            <a:bodyPr wrap="square" lIns="173736" tIns="118872" bIns="173736" rtlCol="0" anchor="b">
              <a:noAutofit/>
            </a:bodyPr>
            <a:lstStyle/>
            <a:p>
              <a:r>
                <a:rPr lang="en-US">
                  <a:solidFill>
                    <a:srgbClr val="262A37"/>
                  </a:solidFill>
                </a:rPr>
                <a:t>workers (jobs) in NCEDC</a:t>
              </a:r>
              <a:endParaRPr lang="en-US" b="1">
                <a:solidFill>
                  <a:srgbClr val="8A2062"/>
                </a:solidFill>
              </a:endParaRPr>
            </a:p>
          </p:txBody>
        </p:sp>
        <p:sp>
          <p:nvSpPr>
            <p:cNvPr id="25" name="Rectangle 24">
              <a:extLst>
                <a:ext uri="{FF2B5EF4-FFF2-40B4-BE49-F238E27FC236}">
                  <a16:creationId xmlns:a16="http://schemas.microsoft.com/office/drawing/2014/main" id="{4526C121-8E36-CA4E-80A6-BF7BE5ADAB38}"/>
                </a:ext>
              </a:extLst>
            </p:cNvPr>
            <p:cNvSpPr/>
            <p:nvPr/>
          </p:nvSpPr>
          <p:spPr>
            <a:xfrm>
              <a:off x="2385810" y="3505200"/>
              <a:ext cx="2267712" cy="2273808"/>
            </a:xfrm>
            <a:prstGeom prst="rect">
              <a:avLst/>
            </a:prstGeom>
            <a:solidFill>
              <a:srgbClr val="EEEEEE">
                <a:alpha val="5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7F593F2-B12D-8944-9D2F-7001D9BC0147}"/>
                </a:ext>
              </a:extLst>
            </p:cNvPr>
            <p:cNvSpPr txBox="1"/>
            <p:nvPr/>
          </p:nvSpPr>
          <p:spPr>
            <a:xfrm>
              <a:off x="2501138" y="3632533"/>
              <a:ext cx="2043183" cy="977834"/>
            </a:xfrm>
            <a:prstGeom prst="rect">
              <a:avLst/>
            </a:prstGeom>
            <a:noFill/>
          </p:spPr>
          <p:txBody>
            <a:bodyPr wrap="square" lIns="173736" bIns="173736" rtlCol="0" anchor="t">
              <a:noAutofit/>
            </a:bodyPr>
            <a:lstStyle/>
            <a:p>
              <a:r>
                <a:rPr lang="en-US" sz="2800" b="1">
                  <a:solidFill>
                    <a:schemeClr val="accent2"/>
                  </a:solidFill>
                </a:rPr>
                <a:t>488,046</a:t>
              </a:r>
            </a:p>
          </p:txBody>
        </p:sp>
        <p:sp>
          <p:nvSpPr>
            <p:cNvPr id="27" name="TextBox 26">
              <a:extLst>
                <a:ext uri="{FF2B5EF4-FFF2-40B4-BE49-F238E27FC236}">
                  <a16:creationId xmlns:a16="http://schemas.microsoft.com/office/drawing/2014/main" id="{6885ABA8-D85E-324A-ACDF-1E202227BD8A}"/>
                </a:ext>
              </a:extLst>
            </p:cNvPr>
            <p:cNvSpPr txBox="1"/>
            <p:nvPr/>
          </p:nvSpPr>
          <p:spPr>
            <a:xfrm>
              <a:off x="2501138" y="4589929"/>
              <a:ext cx="2043183" cy="1108418"/>
            </a:xfrm>
            <a:prstGeom prst="rect">
              <a:avLst/>
            </a:prstGeom>
            <a:noFill/>
          </p:spPr>
          <p:txBody>
            <a:bodyPr wrap="square" lIns="173736" tIns="118872" bIns="173736" rtlCol="0" anchor="b">
              <a:noAutofit/>
            </a:bodyPr>
            <a:lstStyle/>
            <a:p>
              <a:r>
                <a:rPr lang="en-US">
                  <a:solidFill>
                    <a:srgbClr val="262A37"/>
                  </a:solidFill>
                </a:rPr>
                <a:t>employed residents in NCEDC</a:t>
              </a:r>
              <a:endParaRPr lang="en-US" b="1">
                <a:solidFill>
                  <a:srgbClr val="8A2062"/>
                </a:solidFill>
              </a:endParaRPr>
            </a:p>
          </p:txBody>
        </p:sp>
        <p:sp>
          <p:nvSpPr>
            <p:cNvPr id="28" name="Rectangle 27">
              <a:extLst>
                <a:ext uri="{FF2B5EF4-FFF2-40B4-BE49-F238E27FC236}">
                  <a16:creationId xmlns:a16="http://schemas.microsoft.com/office/drawing/2014/main" id="{8FC91E74-A3F6-0441-B683-FFE2280750A5}"/>
                </a:ext>
              </a:extLst>
            </p:cNvPr>
            <p:cNvSpPr/>
            <p:nvPr/>
          </p:nvSpPr>
          <p:spPr>
            <a:xfrm>
              <a:off x="4671515" y="3505200"/>
              <a:ext cx="2267712" cy="2273808"/>
            </a:xfrm>
            <a:prstGeom prst="rect">
              <a:avLst/>
            </a:prstGeom>
            <a:solidFill>
              <a:srgbClr val="EEEEEE">
                <a:alpha val="5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6680D6C-31A6-D948-AA69-3239F0016535}"/>
                </a:ext>
              </a:extLst>
            </p:cNvPr>
            <p:cNvSpPr txBox="1"/>
            <p:nvPr/>
          </p:nvSpPr>
          <p:spPr>
            <a:xfrm>
              <a:off x="4786843" y="3632533"/>
              <a:ext cx="2043183" cy="977834"/>
            </a:xfrm>
            <a:prstGeom prst="rect">
              <a:avLst/>
            </a:prstGeom>
            <a:noFill/>
          </p:spPr>
          <p:txBody>
            <a:bodyPr wrap="square" lIns="173736" bIns="173736" rtlCol="0" anchor="t">
              <a:noAutofit/>
            </a:bodyPr>
            <a:lstStyle/>
            <a:p>
              <a:r>
                <a:rPr lang="en-US" sz="2800" b="1">
                  <a:solidFill>
                    <a:schemeClr val="accent2"/>
                  </a:solidFill>
                </a:rPr>
                <a:t>28%</a:t>
              </a:r>
            </a:p>
          </p:txBody>
        </p:sp>
        <p:sp>
          <p:nvSpPr>
            <p:cNvPr id="30" name="TextBox 29">
              <a:extLst>
                <a:ext uri="{FF2B5EF4-FFF2-40B4-BE49-F238E27FC236}">
                  <a16:creationId xmlns:a16="http://schemas.microsoft.com/office/drawing/2014/main" id="{D0A844F6-B34A-8C41-9503-2259AB50C711}"/>
                </a:ext>
              </a:extLst>
            </p:cNvPr>
            <p:cNvSpPr txBox="1"/>
            <p:nvPr/>
          </p:nvSpPr>
          <p:spPr>
            <a:xfrm>
              <a:off x="4786843" y="4589929"/>
              <a:ext cx="2043183" cy="1108418"/>
            </a:xfrm>
            <a:prstGeom prst="rect">
              <a:avLst/>
            </a:prstGeom>
            <a:noFill/>
          </p:spPr>
          <p:txBody>
            <a:bodyPr wrap="square" lIns="173736" tIns="118872" bIns="173736" rtlCol="0" anchor="b">
              <a:noAutofit/>
            </a:bodyPr>
            <a:lstStyle/>
            <a:p>
              <a:r>
                <a:rPr lang="en-US">
                  <a:solidFill>
                    <a:srgbClr val="262A37"/>
                  </a:solidFill>
                </a:rPr>
                <a:t>of NCEDC residents work in </a:t>
              </a:r>
              <a:endParaRPr lang="en-US" b="1">
                <a:solidFill>
                  <a:srgbClr val="8A2062"/>
                </a:solidFill>
              </a:endParaRPr>
            </a:p>
          </p:txBody>
        </p:sp>
      </p:grpSp>
      <p:grpSp>
        <p:nvGrpSpPr>
          <p:cNvPr id="31" name="Group 30">
            <a:extLst>
              <a:ext uri="{FF2B5EF4-FFF2-40B4-BE49-F238E27FC236}">
                <a16:creationId xmlns:a16="http://schemas.microsoft.com/office/drawing/2014/main" id="{E8D6FEAB-55EE-D643-B733-6884DB30CBAC}"/>
              </a:ext>
            </a:extLst>
          </p:cNvPr>
          <p:cNvGrpSpPr/>
          <p:nvPr/>
        </p:nvGrpSpPr>
        <p:grpSpPr>
          <a:xfrm>
            <a:off x="100105" y="3715023"/>
            <a:ext cx="6839122" cy="2802087"/>
            <a:chOff x="100105" y="3715023"/>
            <a:chExt cx="6839122" cy="2802087"/>
          </a:xfrm>
        </p:grpSpPr>
        <p:grpSp>
          <p:nvGrpSpPr>
            <p:cNvPr id="32" name="Group 31">
              <a:extLst>
                <a:ext uri="{FF2B5EF4-FFF2-40B4-BE49-F238E27FC236}">
                  <a16:creationId xmlns:a16="http://schemas.microsoft.com/office/drawing/2014/main" id="{8A36878E-F018-B845-B7B2-0B6A68DA6A99}"/>
                </a:ext>
              </a:extLst>
            </p:cNvPr>
            <p:cNvGrpSpPr/>
            <p:nvPr/>
          </p:nvGrpSpPr>
          <p:grpSpPr>
            <a:xfrm>
              <a:off x="100105" y="4243302"/>
              <a:ext cx="6839122" cy="2273808"/>
              <a:chOff x="100105" y="4243302"/>
              <a:chExt cx="6839122" cy="2273808"/>
            </a:xfrm>
          </p:grpSpPr>
          <p:sp>
            <p:nvSpPr>
              <p:cNvPr id="34" name="Rectangle 33">
                <a:extLst>
                  <a:ext uri="{FF2B5EF4-FFF2-40B4-BE49-F238E27FC236}">
                    <a16:creationId xmlns:a16="http://schemas.microsoft.com/office/drawing/2014/main" id="{B68C8F35-B4D2-DD40-A995-9E87B81EBC04}"/>
                  </a:ext>
                </a:extLst>
              </p:cNvPr>
              <p:cNvSpPr/>
              <p:nvPr/>
            </p:nvSpPr>
            <p:spPr>
              <a:xfrm>
                <a:off x="100105" y="4243302"/>
                <a:ext cx="2267712" cy="2273808"/>
              </a:xfrm>
              <a:prstGeom prst="rect">
                <a:avLst/>
              </a:prstGeom>
              <a:solidFill>
                <a:srgbClr val="EEEEEE">
                  <a:alpha val="5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7ABFD3D1-82C6-0048-A6F3-BE16B182431F}"/>
                  </a:ext>
                </a:extLst>
              </p:cNvPr>
              <p:cNvSpPr txBox="1"/>
              <p:nvPr/>
            </p:nvSpPr>
            <p:spPr>
              <a:xfrm>
                <a:off x="215433" y="4370635"/>
                <a:ext cx="2043183" cy="977834"/>
              </a:xfrm>
              <a:prstGeom prst="rect">
                <a:avLst/>
              </a:prstGeom>
              <a:noFill/>
            </p:spPr>
            <p:txBody>
              <a:bodyPr wrap="square" lIns="173736" bIns="173736" rtlCol="0" anchor="t">
                <a:noAutofit/>
              </a:bodyPr>
              <a:lstStyle/>
              <a:p>
                <a:r>
                  <a:rPr lang="en-US" sz="2800" b="1">
                    <a:solidFill>
                      <a:schemeClr val="accent2"/>
                    </a:solidFill>
                  </a:rPr>
                  <a:t>20,000</a:t>
                </a:r>
              </a:p>
            </p:txBody>
          </p:sp>
          <p:sp>
            <p:nvSpPr>
              <p:cNvPr id="36" name="TextBox 35">
                <a:extLst>
                  <a:ext uri="{FF2B5EF4-FFF2-40B4-BE49-F238E27FC236}">
                    <a16:creationId xmlns:a16="http://schemas.microsoft.com/office/drawing/2014/main" id="{B1203A11-0252-8343-A95A-AF74471B83C5}"/>
                  </a:ext>
                </a:extLst>
              </p:cNvPr>
              <p:cNvSpPr txBox="1"/>
              <p:nvPr/>
            </p:nvSpPr>
            <p:spPr>
              <a:xfrm>
                <a:off x="215433" y="5328031"/>
                <a:ext cx="2043183" cy="1108418"/>
              </a:xfrm>
              <a:prstGeom prst="rect">
                <a:avLst/>
              </a:prstGeom>
              <a:noFill/>
            </p:spPr>
            <p:txBody>
              <a:bodyPr wrap="square" lIns="173736" tIns="118872" bIns="173736" rtlCol="0" anchor="b">
                <a:noAutofit/>
              </a:bodyPr>
              <a:lstStyle/>
              <a:p>
                <a:r>
                  <a:rPr lang="en-US">
                    <a:solidFill>
                      <a:srgbClr val="262A37"/>
                    </a:solidFill>
                  </a:rPr>
                  <a:t>work in Carlsbad Palomar Airport (4.1%)</a:t>
                </a:r>
                <a:endParaRPr lang="en-US" b="1">
                  <a:solidFill>
                    <a:srgbClr val="8A2062"/>
                  </a:solidFill>
                </a:endParaRPr>
              </a:p>
            </p:txBody>
          </p:sp>
          <p:sp>
            <p:nvSpPr>
              <p:cNvPr id="37" name="Rectangle 36">
                <a:extLst>
                  <a:ext uri="{FF2B5EF4-FFF2-40B4-BE49-F238E27FC236}">
                    <a16:creationId xmlns:a16="http://schemas.microsoft.com/office/drawing/2014/main" id="{4194C723-6D78-6443-B82D-408FC481B64B}"/>
                  </a:ext>
                </a:extLst>
              </p:cNvPr>
              <p:cNvSpPr/>
              <p:nvPr/>
            </p:nvSpPr>
            <p:spPr>
              <a:xfrm>
                <a:off x="2385810" y="4243302"/>
                <a:ext cx="2267712" cy="2273808"/>
              </a:xfrm>
              <a:prstGeom prst="rect">
                <a:avLst/>
              </a:prstGeom>
              <a:solidFill>
                <a:srgbClr val="EEEEEE">
                  <a:alpha val="5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23B0A55-C52D-2943-B4BF-B20516C4B0CE}"/>
                  </a:ext>
                </a:extLst>
              </p:cNvPr>
              <p:cNvSpPr txBox="1"/>
              <p:nvPr/>
            </p:nvSpPr>
            <p:spPr>
              <a:xfrm>
                <a:off x="2501138" y="4370635"/>
                <a:ext cx="2043183" cy="977834"/>
              </a:xfrm>
              <a:prstGeom prst="rect">
                <a:avLst/>
              </a:prstGeom>
              <a:noFill/>
            </p:spPr>
            <p:txBody>
              <a:bodyPr wrap="square" lIns="173736" bIns="173736" rtlCol="0" anchor="t">
                <a:noAutofit/>
              </a:bodyPr>
              <a:lstStyle/>
              <a:p>
                <a:r>
                  <a:rPr lang="en-US" sz="2800" b="1">
                    <a:solidFill>
                      <a:schemeClr val="accent2"/>
                    </a:solidFill>
                  </a:rPr>
                  <a:t>20,000</a:t>
                </a:r>
              </a:p>
            </p:txBody>
          </p:sp>
          <p:sp>
            <p:nvSpPr>
              <p:cNvPr id="39" name="TextBox 38">
                <a:extLst>
                  <a:ext uri="{FF2B5EF4-FFF2-40B4-BE49-F238E27FC236}">
                    <a16:creationId xmlns:a16="http://schemas.microsoft.com/office/drawing/2014/main" id="{269DFA64-F4F6-AE42-88B0-9E4701013E13}"/>
                  </a:ext>
                </a:extLst>
              </p:cNvPr>
              <p:cNvSpPr txBox="1"/>
              <p:nvPr/>
            </p:nvSpPr>
            <p:spPr>
              <a:xfrm>
                <a:off x="2501138" y="5328031"/>
                <a:ext cx="2043183" cy="1108418"/>
              </a:xfrm>
              <a:prstGeom prst="rect">
                <a:avLst/>
              </a:prstGeom>
              <a:noFill/>
            </p:spPr>
            <p:txBody>
              <a:bodyPr wrap="square" lIns="173736" tIns="118872" bIns="173736" rtlCol="0" anchor="b">
                <a:noAutofit/>
              </a:bodyPr>
              <a:lstStyle/>
              <a:p>
                <a:r>
                  <a:rPr lang="en-US">
                    <a:solidFill>
                      <a:srgbClr val="262A37"/>
                    </a:solidFill>
                  </a:rPr>
                  <a:t>work in Sorrento Valley West (4.0%)</a:t>
                </a:r>
                <a:endParaRPr lang="en-US" b="1">
                  <a:solidFill>
                    <a:srgbClr val="8A2062"/>
                  </a:solidFill>
                </a:endParaRPr>
              </a:p>
            </p:txBody>
          </p:sp>
          <p:sp>
            <p:nvSpPr>
              <p:cNvPr id="40" name="Rectangle 39">
                <a:extLst>
                  <a:ext uri="{FF2B5EF4-FFF2-40B4-BE49-F238E27FC236}">
                    <a16:creationId xmlns:a16="http://schemas.microsoft.com/office/drawing/2014/main" id="{F8F99A0D-2156-3749-9451-223DED18DBCE}"/>
                  </a:ext>
                </a:extLst>
              </p:cNvPr>
              <p:cNvSpPr/>
              <p:nvPr/>
            </p:nvSpPr>
            <p:spPr>
              <a:xfrm>
                <a:off x="4671515" y="4243302"/>
                <a:ext cx="2267712" cy="2273808"/>
              </a:xfrm>
              <a:prstGeom prst="rect">
                <a:avLst/>
              </a:prstGeom>
              <a:solidFill>
                <a:srgbClr val="EEEEEE">
                  <a:alpha val="5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4E34B0A4-48F9-1142-ACE1-A97A7AFACD4C}"/>
                  </a:ext>
                </a:extLst>
              </p:cNvPr>
              <p:cNvSpPr txBox="1"/>
              <p:nvPr/>
            </p:nvSpPr>
            <p:spPr>
              <a:xfrm>
                <a:off x="4786843" y="4370635"/>
                <a:ext cx="2043183" cy="977834"/>
              </a:xfrm>
              <a:prstGeom prst="rect">
                <a:avLst/>
              </a:prstGeom>
              <a:noFill/>
            </p:spPr>
            <p:txBody>
              <a:bodyPr wrap="square" lIns="173736" bIns="173736" rtlCol="0" anchor="t">
                <a:noAutofit/>
              </a:bodyPr>
              <a:lstStyle/>
              <a:p>
                <a:r>
                  <a:rPr lang="en-US" sz="2800" b="1">
                    <a:solidFill>
                      <a:schemeClr val="accent2"/>
                    </a:solidFill>
                  </a:rPr>
                  <a:t>19,000 </a:t>
                </a:r>
              </a:p>
            </p:txBody>
          </p:sp>
          <p:sp>
            <p:nvSpPr>
              <p:cNvPr id="42" name="TextBox 41">
                <a:extLst>
                  <a:ext uri="{FF2B5EF4-FFF2-40B4-BE49-F238E27FC236}">
                    <a16:creationId xmlns:a16="http://schemas.microsoft.com/office/drawing/2014/main" id="{11BA01EE-46DF-0042-ABCA-3FDACB8AAFF1}"/>
                  </a:ext>
                </a:extLst>
              </p:cNvPr>
              <p:cNvSpPr txBox="1"/>
              <p:nvPr/>
            </p:nvSpPr>
            <p:spPr>
              <a:xfrm>
                <a:off x="4786843" y="5328031"/>
                <a:ext cx="2043183" cy="1108418"/>
              </a:xfrm>
              <a:prstGeom prst="rect">
                <a:avLst/>
              </a:prstGeom>
              <a:noFill/>
            </p:spPr>
            <p:txBody>
              <a:bodyPr wrap="square" lIns="173736" tIns="118872" bIns="173736" rtlCol="0" anchor="b">
                <a:noAutofit/>
              </a:bodyPr>
              <a:lstStyle/>
              <a:p>
                <a:r>
                  <a:rPr lang="en-US">
                    <a:solidFill>
                      <a:srgbClr val="262A37"/>
                    </a:solidFill>
                  </a:rPr>
                  <a:t>work in </a:t>
                </a:r>
              </a:p>
              <a:p>
                <a:r>
                  <a:rPr lang="en-US">
                    <a:solidFill>
                      <a:srgbClr val="262A37"/>
                    </a:solidFill>
                  </a:rPr>
                  <a:t>San Marcos Civic Center (3.8%)</a:t>
                </a:r>
                <a:endParaRPr lang="en-US" b="1">
                  <a:solidFill>
                    <a:srgbClr val="8A2062"/>
                  </a:solidFill>
                </a:endParaRPr>
              </a:p>
            </p:txBody>
          </p:sp>
        </p:grpSp>
        <p:sp>
          <p:nvSpPr>
            <p:cNvPr id="33" name="TextBox 32">
              <a:extLst>
                <a:ext uri="{FF2B5EF4-FFF2-40B4-BE49-F238E27FC236}">
                  <a16:creationId xmlns:a16="http://schemas.microsoft.com/office/drawing/2014/main" id="{2DD8DCE7-63E6-534D-BEF6-272966D0FD44}"/>
                </a:ext>
              </a:extLst>
            </p:cNvPr>
            <p:cNvSpPr txBox="1"/>
            <p:nvPr/>
          </p:nvSpPr>
          <p:spPr>
            <a:xfrm>
              <a:off x="161642" y="3715023"/>
              <a:ext cx="6711696" cy="461665"/>
            </a:xfrm>
            <a:prstGeom prst="rect">
              <a:avLst/>
            </a:prstGeom>
            <a:solidFill>
              <a:srgbClr val="EEEEEE">
                <a:alpha val="49804"/>
              </a:srgbClr>
            </a:solidFill>
          </p:spPr>
          <p:txBody>
            <a:bodyPr wrap="square" tIns="91440" bIns="91440" rtlCol="0">
              <a:spAutoFit/>
            </a:bodyPr>
            <a:lstStyle/>
            <a:p>
              <a:pPr algn="ctr"/>
              <a:r>
                <a:rPr lang="en-US" b="1">
                  <a:solidFill>
                    <a:schemeClr val="accent1"/>
                  </a:solidFill>
                </a:rPr>
                <a:t>Tier 1 and Tier 2 Employment Centers</a:t>
              </a:r>
            </a:p>
          </p:txBody>
        </p:sp>
      </p:grpSp>
      <p:sp>
        <p:nvSpPr>
          <p:cNvPr id="20" name="source">
            <a:extLst>
              <a:ext uri="{FF2B5EF4-FFF2-40B4-BE49-F238E27FC236}">
                <a16:creationId xmlns:a16="http://schemas.microsoft.com/office/drawing/2014/main" id="{B2F4672C-5DFD-8C43-996B-E6A0E68EA271}"/>
              </a:ext>
            </a:extLst>
          </p:cNvPr>
          <p:cNvSpPr/>
          <p:nvPr/>
        </p:nvSpPr>
        <p:spPr>
          <a:xfrm>
            <a:off x="0" y="6359887"/>
            <a:ext cx="6981436" cy="600164"/>
          </a:xfrm>
          <a:prstGeom prst="rect">
            <a:avLst/>
          </a:prstGeom>
          <a:noFill/>
        </p:spPr>
        <p:txBody>
          <a:bodyPr wrap="square" lIns="228600" tIns="228600" rIns="228600" bIns="228600" rtlCol="0" anchor="ctr" anchorCtr="0">
            <a:spAutoFit/>
          </a:bodyPr>
          <a:lstStyle/>
          <a:p>
            <a:pPr defTabSz="457200"/>
            <a:r>
              <a:rPr lang="en-US" sz="900">
                <a:solidFill>
                  <a:schemeClr val="bg1">
                    <a:lumMod val="50000"/>
                  </a:schemeClr>
                </a:solidFill>
                <a:cs typeface="Arial" panose="020B0604020202020204" pitchFamily="34" charset="0"/>
              </a:rPr>
              <a:t>Source: LEHD 2018</a:t>
            </a:r>
          </a:p>
        </p:txBody>
      </p:sp>
    </p:spTree>
    <p:extLst>
      <p:ext uri="{BB962C8B-B14F-4D97-AF65-F5344CB8AC3E}">
        <p14:creationId xmlns:p14="http://schemas.microsoft.com/office/powerpoint/2010/main" val="4228016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44CF2-902C-644A-BAEC-3105BD29520B}"/>
              </a:ext>
            </a:extLst>
          </p:cNvPr>
          <p:cNvPicPr>
            <a:picLocks noChangeAspect="1"/>
          </p:cNvPicPr>
          <p:nvPr/>
        </p:nvPicPr>
        <p:blipFill rotWithShape="1">
          <a:blip r:embed="rId2">
            <a:extLst>
              <a:ext uri="{28A0092B-C50C-407E-A947-70E740481C1C}">
                <a14:useLocalDpi xmlns:a14="http://schemas.microsoft.com/office/drawing/2010/main" val="0"/>
              </a:ext>
            </a:extLst>
          </a:blip>
          <a:srcRect t="5186" b="14597"/>
          <a:stretch/>
        </p:blipFill>
        <p:spPr>
          <a:xfrm>
            <a:off x="-14805" y="0"/>
            <a:ext cx="12206805" cy="6858000"/>
          </a:xfrm>
          <a:prstGeom prst="rect">
            <a:avLst/>
          </a:prstGeom>
        </p:spPr>
      </p:pic>
      <p:sp>
        <p:nvSpPr>
          <p:cNvPr id="7" name="Rectangle 6">
            <a:extLst>
              <a:ext uri="{FF2B5EF4-FFF2-40B4-BE49-F238E27FC236}">
                <a16:creationId xmlns:a16="http://schemas.microsoft.com/office/drawing/2014/main" id="{5709D9ED-C271-F64D-A9AF-63B523BAC1A1}"/>
              </a:ext>
            </a:extLst>
          </p:cNvPr>
          <p:cNvSpPr/>
          <p:nvPr/>
        </p:nvSpPr>
        <p:spPr>
          <a:xfrm rot="10800000">
            <a:off x="0" y="0"/>
            <a:ext cx="12192000" cy="6857998"/>
          </a:xfrm>
          <a:prstGeom prst="rect">
            <a:avLst/>
          </a:prstGeom>
          <a:gradFill>
            <a:gsLst>
              <a:gs pos="99000">
                <a:srgbClr val="002060"/>
              </a:gs>
              <a:gs pos="0">
                <a:srgbClr val="094971">
                  <a:alpha val="53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Title 16">
            <a:extLst>
              <a:ext uri="{FF2B5EF4-FFF2-40B4-BE49-F238E27FC236}">
                <a16:creationId xmlns:a16="http://schemas.microsoft.com/office/drawing/2014/main" id="{55A30C7E-502A-6A45-8B22-2DD6A50E1A0C}"/>
              </a:ext>
            </a:extLst>
          </p:cNvPr>
          <p:cNvSpPr>
            <a:spLocks noGrp="1"/>
          </p:cNvSpPr>
          <p:nvPr>
            <p:ph type="title"/>
          </p:nvPr>
        </p:nvSpPr>
        <p:spPr/>
        <p:txBody>
          <a:bodyPr>
            <a:normAutofit fontScale="90000"/>
          </a:bodyPr>
          <a:lstStyle/>
          <a:p>
            <a:pPr algn="l"/>
            <a:r>
              <a:rPr lang="en-US" dirty="0"/>
              <a:t>Population &amp; Housing Growth</a:t>
            </a:r>
            <a:br>
              <a:rPr lang="en-US" dirty="0"/>
            </a:br>
            <a:r>
              <a:rPr lang="en-US" dirty="0"/>
              <a:t>and Mobility Hub Coverage</a:t>
            </a:r>
          </a:p>
        </p:txBody>
      </p:sp>
    </p:spTree>
    <p:extLst>
      <p:ext uri="{BB962C8B-B14F-4D97-AF65-F5344CB8AC3E}">
        <p14:creationId xmlns:p14="http://schemas.microsoft.com/office/powerpoint/2010/main" val="3901665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C57DC4-9014-42E1-8FF4-E57D389BDBDC}"/>
              </a:ext>
            </a:extLst>
          </p:cNvPr>
          <p:cNvSpPr>
            <a:spLocks noGrp="1"/>
          </p:cNvSpPr>
          <p:nvPr>
            <p:ph type="sldNum" sz="quarter" idx="12"/>
          </p:nvPr>
        </p:nvSpPr>
        <p:spPr/>
        <p:txBody>
          <a:bodyPr/>
          <a:lstStyle/>
          <a:p>
            <a:r>
              <a:rPr lang="en-US"/>
              <a:t>|  </a:t>
            </a:r>
            <a:fld id="{A9965AF2-E279-CB4A-A730-B9D3C0262F98}" type="slidenum">
              <a:rPr lang="en-US" smtClean="0"/>
              <a:pPr/>
              <a:t>22</a:t>
            </a:fld>
            <a:endParaRPr lang="en-US"/>
          </a:p>
        </p:txBody>
      </p:sp>
      <p:sp>
        <p:nvSpPr>
          <p:cNvPr id="3" name="Title 2">
            <a:extLst>
              <a:ext uri="{FF2B5EF4-FFF2-40B4-BE49-F238E27FC236}">
                <a16:creationId xmlns:a16="http://schemas.microsoft.com/office/drawing/2014/main" id="{48F52591-AA20-44E0-8AA1-3AC670C1EC73}"/>
              </a:ext>
            </a:extLst>
          </p:cNvPr>
          <p:cNvSpPr>
            <a:spLocks noGrp="1"/>
          </p:cNvSpPr>
          <p:nvPr>
            <p:ph type="title"/>
          </p:nvPr>
        </p:nvSpPr>
        <p:spPr/>
        <p:txBody>
          <a:bodyPr/>
          <a:lstStyle/>
          <a:p>
            <a:r>
              <a:rPr lang="en-US" dirty="0"/>
              <a:t>Mobility Hubs</a:t>
            </a:r>
          </a:p>
        </p:txBody>
      </p:sp>
      <p:pic>
        <p:nvPicPr>
          <p:cNvPr id="7" name="Picture 6" descr="Map&#10;&#10;Description automatically generated">
            <a:extLst>
              <a:ext uri="{FF2B5EF4-FFF2-40B4-BE49-F238E27FC236}">
                <a16:creationId xmlns:a16="http://schemas.microsoft.com/office/drawing/2014/main" id="{E2010FD9-22B2-4D91-A357-9B3C4ED8F49C}"/>
              </a:ext>
            </a:extLst>
          </p:cNvPr>
          <p:cNvPicPr>
            <a:picLocks noChangeAspect="1"/>
          </p:cNvPicPr>
          <p:nvPr/>
        </p:nvPicPr>
        <p:blipFill rotWithShape="1">
          <a:blip r:embed="rId2">
            <a:extLst>
              <a:ext uri="{28A0092B-C50C-407E-A947-70E740481C1C}">
                <a14:useLocalDpi xmlns:a14="http://schemas.microsoft.com/office/drawing/2010/main" val="0"/>
              </a:ext>
            </a:extLst>
          </a:blip>
          <a:srcRect l="5732" t="4782" r="5711" b="1500"/>
          <a:stretch/>
        </p:blipFill>
        <p:spPr>
          <a:xfrm>
            <a:off x="0" y="1250443"/>
            <a:ext cx="4135903" cy="5664201"/>
          </a:xfrm>
          <a:prstGeom prst="rect">
            <a:avLst/>
          </a:prstGeom>
        </p:spPr>
      </p:pic>
      <p:pic>
        <p:nvPicPr>
          <p:cNvPr id="9" name="Picture 8" descr="Map&#10;&#10;Description automatically generated">
            <a:extLst>
              <a:ext uri="{FF2B5EF4-FFF2-40B4-BE49-F238E27FC236}">
                <a16:creationId xmlns:a16="http://schemas.microsoft.com/office/drawing/2014/main" id="{48340F08-8FD3-4B7A-ACA7-461908140E32}"/>
              </a:ext>
            </a:extLst>
          </p:cNvPr>
          <p:cNvPicPr>
            <a:picLocks noChangeAspect="1"/>
          </p:cNvPicPr>
          <p:nvPr/>
        </p:nvPicPr>
        <p:blipFill rotWithShape="1">
          <a:blip r:embed="rId3">
            <a:extLst>
              <a:ext uri="{28A0092B-C50C-407E-A947-70E740481C1C}">
                <a14:useLocalDpi xmlns:a14="http://schemas.microsoft.com/office/drawing/2010/main" val="0"/>
              </a:ext>
            </a:extLst>
          </a:blip>
          <a:srcRect l="5666" t="4838" r="5463" b="1593"/>
          <a:stretch/>
        </p:blipFill>
        <p:spPr>
          <a:xfrm>
            <a:off x="4055565" y="1250441"/>
            <a:ext cx="4157080" cy="5664200"/>
          </a:xfrm>
          <a:prstGeom prst="rect">
            <a:avLst/>
          </a:prstGeom>
        </p:spPr>
      </p:pic>
      <p:pic>
        <p:nvPicPr>
          <p:cNvPr id="11" name="Picture 10" descr="Map&#10;&#10;Description automatically generated">
            <a:extLst>
              <a:ext uri="{FF2B5EF4-FFF2-40B4-BE49-F238E27FC236}">
                <a16:creationId xmlns:a16="http://schemas.microsoft.com/office/drawing/2014/main" id="{E4DD7C2A-F7AD-4DD6-8B9D-A1091DE7D387}"/>
              </a:ext>
            </a:extLst>
          </p:cNvPr>
          <p:cNvPicPr>
            <a:picLocks noChangeAspect="1"/>
          </p:cNvPicPr>
          <p:nvPr/>
        </p:nvPicPr>
        <p:blipFill rotWithShape="1">
          <a:blip r:embed="rId4">
            <a:extLst>
              <a:ext uri="{28A0092B-C50C-407E-A947-70E740481C1C}">
                <a14:useLocalDpi xmlns:a14="http://schemas.microsoft.com/office/drawing/2010/main" val="0"/>
              </a:ext>
            </a:extLst>
          </a:blip>
          <a:srcRect l="4751" t="4130" r="4700" b="2176"/>
          <a:stretch/>
        </p:blipFill>
        <p:spPr>
          <a:xfrm>
            <a:off x="8132307" y="1193798"/>
            <a:ext cx="4118561" cy="5664200"/>
          </a:xfrm>
          <a:prstGeom prst="rect">
            <a:avLst/>
          </a:prstGeom>
        </p:spPr>
      </p:pic>
    </p:spTree>
    <p:extLst>
      <p:ext uri="{BB962C8B-B14F-4D97-AF65-F5344CB8AC3E}">
        <p14:creationId xmlns:p14="http://schemas.microsoft.com/office/powerpoint/2010/main" val="828465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2CE47B-76C1-4060-82CE-1CBCB6AFC689}"/>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5F616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9965AF2-E279-CB4A-A730-B9D3C0262F98}" type="slidenum">
              <a:rPr lang="en-US" smtClean="0"/>
              <a:pPr/>
              <a:t>23</a:t>
            </a:fld>
            <a:endParaRPr lang="en-US"/>
          </a:p>
        </p:txBody>
      </p:sp>
      <p:sp>
        <p:nvSpPr>
          <p:cNvPr id="2" name="Title 1">
            <a:extLst>
              <a:ext uri="{FF2B5EF4-FFF2-40B4-BE49-F238E27FC236}">
                <a16:creationId xmlns:a16="http://schemas.microsoft.com/office/drawing/2014/main" id="{AEE9F779-3175-A443-B2E4-9B6FCD68FA85}"/>
              </a:ext>
            </a:extLst>
          </p:cNvPr>
          <p:cNvSpPr>
            <a:spLocks noGrp="1"/>
          </p:cNvSpPr>
          <p:nvPr>
            <p:ph type="title"/>
          </p:nvPr>
        </p:nvSpPr>
        <p:spPr/>
        <p:txBody>
          <a:bodyPr/>
          <a:lstStyle/>
          <a:p>
            <a:r>
              <a:rPr lang="en-US"/>
              <a:t>What to Expect in 2022</a:t>
            </a:r>
          </a:p>
        </p:txBody>
      </p:sp>
      <p:sp>
        <p:nvSpPr>
          <p:cNvPr id="19" name="Content Placeholder 4">
            <a:extLst>
              <a:ext uri="{FF2B5EF4-FFF2-40B4-BE49-F238E27FC236}">
                <a16:creationId xmlns:a16="http://schemas.microsoft.com/office/drawing/2014/main" id="{DB04A42C-CD34-6B4D-870B-84E5A73C98EC}"/>
              </a:ext>
            </a:extLst>
          </p:cNvPr>
          <p:cNvSpPr txBox="1">
            <a:spLocks/>
          </p:cNvSpPr>
          <p:nvPr/>
        </p:nvSpPr>
        <p:spPr>
          <a:xfrm>
            <a:off x="5113328" y="1714143"/>
            <a:ext cx="3952514" cy="15165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US" sz="3400"/>
          </a:p>
        </p:txBody>
      </p:sp>
      <p:sp>
        <p:nvSpPr>
          <p:cNvPr id="21" name="Content Placeholder 4">
            <a:extLst>
              <a:ext uri="{FF2B5EF4-FFF2-40B4-BE49-F238E27FC236}">
                <a16:creationId xmlns:a16="http://schemas.microsoft.com/office/drawing/2014/main" id="{5BB9B55D-797B-7645-B17C-152676782217}"/>
              </a:ext>
            </a:extLst>
          </p:cNvPr>
          <p:cNvSpPr txBox="1">
            <a:spLocks/>
          </p:cNvSpPr>
          <p:nvPr/>
        </p:nvSpPr>
        <p:spPr>
          <a:xfrm>
            <a:off x="9245916" y="4134193"/>
            <a:ext cx="2788642" cy="16838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600"/>
              <a:t>     </a:t>
            </a:r>
          </a:p>
        </p:txBody>
      </p:sp>
      <p:grpSp>
        <p:nvGrpSpPr>
          <p:cNvPr id="3" name="Group 2">
            <a:extLst>
              <a:ext uri="{FF2B5EF4-FFF2-40B4-BE49-F238E27FC236}">
                <a16:creationId xmlns:a16="http://schemas.microsoft.com/office/drawing/2014/main" id="{0543BB0D-5E42-4B5E-93EE-7D626064910D}"/>
              </a:ext>
            </a:extLst>
          </p:cNvPr>
          <p:cNvGrpSpPr/>
          <p:nvPr/>
        </p:nvGrpSpPr>
        <p:grpSpPr>
          <a:xfrm>
            <a:off x="666272" y="1417726"/>
            <a:ext cx="10692384" cy="3593759"/>
            <a:chOff x="666272" y="1417726"/>
            <a:chExt cx="10692384" cy="3593759"/>
          </a:xfrm>
        </p:grpSpPr>
        <p:sp>
          <p:nvSpPr>
            <p:cNvPr id="57" name="Content Placeholder 4">
              <a:extLst>
                <a:ext uri="{FF2B5EF4-FFF2-40B4-BE49-F238E27FC236}">
                  <a16:creationId xmlns:a16="http://schemas.microsoft.com/office/drawing/2014/main" id="{A4DFFD66-75D6-C644-8D5C-880BB358B8C2}"/>
                </a:ext>
              </a:extLst>
            </p:cNvPr>
            <p:cNvSpPr txBox="1">
              <a:spLocks/>
            </p:cNvSpPr>
            <p:nvPr/>
          </p:nvSpPr>
          <p:spPr>
            <a:xfrm>
              <a:off x="666272" y="1417726"/>
              <a:ext cx="6039327" cy="40394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b="1" dirty="0">
                  <a:solidFill>
                    <a:schemeClr val="tx2"/>
                  </a:solidFill>
                  <a:latin typeface="Arial" panose="020B0604020202020204" pitchFamily="34" charset="0"/>
                  <a:cs typeface="Arial" panose="020B0604020202020204" pitchFamily="34" charset="0"/>
                </a:rPr>
                <a:t>COVID-19 continues to drive the economy</a:t>
              </a:r>
              <a:endParaRPr lang="en-US" sz="1400" dirty="0">
                <a:solidFill>
                  <a:schemeClr val="tx2">
                    <a:lumMod val="75000"/>
                  </a:schemeClr>
                </a:solidFill>
                <a:latin typeface="Arial" panose="020B0604020202020204" pitchFamily="34" charset="0"/>
                <a:cs typeface="Arial" panose="020B0604020202020204" pitchFamily="34" charset="0"/>
              </a:endParaRPr>
            </a:p>
          </p:txBody>
        </p:sp>
        <p:sp>
          <p:nvSpPr>
            <p:cNvPr id="16" name="Content Placeholder 4">
              <a:extLst>
                <a:ext uri="{FF2B5EF4-FFF2-40B4-BE49-F238E27FC236}">
                  <a16:creationId xmlns:a16="http://schemas.microsoft.com/office/drawing/2014/main" id="{6CA7A0F3-7139-B74C-92E8-B753089A8382}"/>
                </a:ext>
              </a:extLst>
            </p:cNvPr>
            <p:cNvSpPr txBox="1">
              <a:spLocks/>
            </p:cNvSpPr>
            <p:nvPr/>
          </p:nvSpPr>
          <p:spPr>
            <a:xfrm>
              <a:off x="666272" y="1882230"/>
              <a:ext cx="8170458" cy="3468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b="1" dirty="0">
                  <a:solidFill>
                    <a:schemeClr val="accent1"/>
                  </a:solidFill>
                </a:rPr>
                <a:t>Slowing rates of inflation, but still high given recent history </a:t>
              </a:r>
              <a:endParaRPr lang="en-US" sz="1400" dirty="0"/>
            </a:p>
          </p:txBody>
        </p:sp>
        <p:sp>
          <p:nvSpPr>
            <p:cNvPr id="18" name="Content Placeholder 4">
              <a:extLst>
                <a:ext uri="{FF2B5EF4-FFF2-40B4-BE49-F238E27FC236}">
                  <a16:creationId xmlns:a16="http://schemas.microsoft.com/office/drawing/2014/main" id="{35D99360-53E8-0A48-8CA6-77D54E004ABB}"/>
                </a:ext>
              </a:extLst>
            </p:cNvPr>
            <p:cNvSpPr txBox="1">
              <a:spLocks/>
            </p:cNvSpPr>
            <p:nvPr/>
          </p:nvSpPr>
          <p:spPr>
            <a:xfrm>
              <a:off x="666272" y="2365115"/>
              <a:ext cx="10287582" cy="3468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b="1" dirty="0">
                  <a:solidFill>
                    <a:schemeClr val="accent2"/>
                  </a:solidFill>
                </a:rPr>
                <a:t>Continued labor force disruptions – resignations, unemployment, job openings</a:t>
              </a:r>
              <a:endParaRPr lang="en-US" sz="1400" dirty="0"/>
            </a:p>
          </p:txBody>
        </p:sp>
        <p:sp>
          <p:nvSpPr>
            <p:cNvPr id="20" name="Content Placeholder 4">
              <a:extLst>
                <a:ext uri="{FF2B5EF4-FFF2-40B4-BE49-F238E27FC236}">
                  <a16:creationId xmlns:a16="http://schemas.microsoft.com/office/drawing/2014/main" id="{28797B61-FB5D-CE4D-B504-D4E7E4844AD0}"/>
                </a:ext>
              </a:extLst>
            </p:cNvPr>
            <p:cNvSpPr txBox="1">
              <a:spLocks/>
            </p:cNvSpPr>
            <p:nvPr/>
          </p:nvSpPr>
          <p:spPr>
            <a:xfrm>
              <a:off x="666272" y="2835201"/>
              <a:ext cx="5063293" cy="3464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b="1" dirty="0">
                  <a:solidFill>
                    <a:schemeClr val="bg2"/>
                  </a:solidFill>
                </a:rPr>
                <a:t>Sharp increases in wages</a:t>
              </a:r>
              <a:endParaRPr lang="en-US" sz="1400" dirty="0"/>
            </a:p>
          </p:txBody>
        </p:sp>
        <p:sp>
          <p:nvSpPr>
            <p:cNvPr id="24" name="Content Placeholder 4">
              <a:extLst>
                <a:ext uri="{FF2B5EF4-FFF2-40B4-BE49-F238E27FC236}">
                  <a16:creationId xmlns:a16="http://schemas.microsoft.com/office/drawing/2014/main" id="{4BEE5E07-A92C-0F45-AAB0-13511260036E}"/>
                </a:ext>
              </a:extLst>
            </p:cNvPr>
            <p:cNvSpPr txBox="1">
              <a:spLocks/>
            </p:cNvSpPr>
            <p:nvPr/>
          </p:nvSpPr>
          <p:spPr>
            <a:xfrm>
              <a:off x="666272" y="3291295"/>
              <a:ext cx="4843837" cy="3718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b="1" dirty="0">
                  <a:solidFill>
                    <a:schemeClr val="accent3"/>
                  </a:solidFill>
                </a:rPr>
                <a:t>Businesses continue to struggle</a:t>
              </a:r>
              <a:endParaRPr lang="en-US" sz="1400" dirty="0">
                <a:solidFill>
                  <a:schemeClr val="tx2">
                    <a:lumMod val="75000"/>
                  </a:schemeClr>
                </a:solidFill>
              </a:endParaRPr>
            </a:p>
          </p:txBody>
        </p:sp>
        <p:sp>
          <p:nvSpPr>
            <p:cNvPr id="33" name="Content Placeholder 4">
              <a:extLst>
                <a:ext uri="{FF2B5EF4-FFF2-40B4-BE49-F238E27FC236}">
                  <a16:creationId xmlns:a16="http://schemas.microsoft.com/office/drawing/2014/main" id="{F8B786A8-A2B8-F749-9F91-1CFD907D557F}"/>
                </a:ext>
              </a:extLst>
            </p:cNvPr>
            <p:cNvSpPr txBox="1">
              <a:spLocks/>
            </p:cNvSpPr>
            <p:nvPr/>
          </p:nvSpPr>
          <p:spPr>
            <a:xfrm>
              <a:off x="666272" y="4197923"/>
              <a:ext cx="10692384" cy="4082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b="1" dirty="0">
                  <a:solidFill>
                    <a:schemeClr val="accent4"/>
                  </a:solidFill>
                </a:rPr>
                <a:t>Reduction in disposable personal income resulting in reduction in standard of living</a:t>
              </a:r>
              <a:endParaRPr lang="en-US" sz="1400" dirty="0">
                <a:solidFill>
                  <a:schemeClr val="tx2">
                    <a:lumMod val="75000"/>
                  </a:schemeClr>
                </a:solidFill>
              </a:endParaRPr>
            </a:p>
          </p:txBody>
        </p:sp>
        <p:sp>
          <p:nvSpPr>
            <p:cNvPr id="37" name="Content Placeholder 4">
              <a:extLst>
                <a:ext uri="{FF2B5EF4-FFF2-40B4-BE49-F238E27FC236}">
                  <a16:creationId xmlns:a16="http://schemas.microsoft.com/office/drawing/2014/main" id="{971C0643-D868-4B4B-A049-3272F89D8C3D}"/>
                </a:ext>
              </a:extLst>
            </p:cNvPr>
            <p:cNvSpPr txBox="1">
              <a:spLocks/>
            </p:cNvSpPr>
            <p:nvPr/>
          </p:nvSpPr>
          <p:spPr>
            <a:xfrm>
              <a:off x="666272" y="3723714"/>
              <a:ext cx="8526570" cy="3468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b="1" dirty="0">
                  <a:solidFill>
                    <a:schemeClr val="accent5"/>
                  </a:solidFill>
                </a:rPr>
                <a:t>Housing prices continue to stay high – interest rates stay low</a:t>
              </a:r>
              <a:endParaRPr lang="en-US" sz="1400" dirty="0">
                <a:solidFill>
                  <a:schemeClr val="tx2">
                    <a:lumMod val="75000"/>
                  </a:schemeClr>
                </a:solidFill>
              </a:endParaRPr>
            </a:p>
          </p:txBody>
        </p:sp>
        <p:sp>
          <p:nvSpPr>
            <p:cNvPr id="34" name="Content Placeholder 4">
              <a:extLst>
                <a:ext uri="{FF2B5EF4-FFF2-40B4-BE49-F238E27FC236}">
                  <a16:creationId xmlns:a16="http://schemas.microsoft.com/office/drawing/2014/main" id="{07AF805C-3E0F-704A-A072-CC72C8B6B76B}"/>
                </a:ext>
              </a:extLst>
            </p:cNvPr>
            <p:cNvSpPr txBox="1">
              <a:spLocks/>
            </p:cNvSpPr>
            <p:nvPr/>
          </p:nvSpPr>
          <p:spPr>
            <a:xfrm>
              <a:off x="666272" y="4657665"/>
              <a:ext cx="9187580" cy="3538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b="1" dirty="0">
                  <a:solidFill>
                    <a:schemeClr val="accent6"/>
                  </a:solidFill>
                </a:rPr>
                <a:t>Continued federal intervention </a:t>
              </a:r>
              <a:endParaRPr lang="en-US" sz="1400" dirty="0">
                <a:solidFill>
                  <a:schemeClr val="tx2">
                    <a:lumMod val="75000"/>
                  </a:schemeClr>
                </a:solidFill>
              </a:endParaRPr>
            </a:p>
          </p:txBody>
        </p:sp>
      </p:grpSp>
    </p:spTree>
    <p:extLst>
      <p:ext uri="{BB962C8B-B14F-4D97-AF65-F5344CB8AC3E}">
        <p14:creationId xmlns:p14="http://schemas.microsoft.com/office/powerpoint/2010/main" val="1235194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F09FF6-53BF-4D2D-B1AC-11D0919D4645}"/>
              </a:ext>
            </a:extLst>
          </p:cNvPr>
          <p:cNvSpPr>
            <a:spLocks noGrp="1"/>
          </p:cNvSpPr>
          <p:nvPr>
            <p:ph type="title" idx="4294967295"/>
          </p:nvPr>
        </p:nvSpPr>
        <p:spPr>
          <a:xfrm>
            <a:off x="762753" y="605041"/>
            <a:ext cx="11044237" cy="1001712"/>
          </a:xfrm>
        </p:spPr>
        <p:txBody>
          <a:bodyPr>
            <a:normAutofit/>
          </a:bodyPr>
          <a:lstStyle/>
          <a:p>
            <a:r>
              <a:rPr lang="en-US" sz="4000">
                <a:solidFill>
                  <a:schemeClr val="bg1"/>
                </a:solidFill>
              </a:rPr>
              <a:t>Stay connected with SANDAG</a:t>
            </a:r>
          </a:p>
        </p:txBody>
      </p:sp>
      <p:grpSp>
        <p:nvGrpSpPr>
          <p:cNvPr id="4" name="Group 3">
            <a:extLst>
              <a:ext uri="{FF2B5EF4-FFF2-40B4-BE49-F238E27FC236}">
                <a16:creationId xmlns:a16="http://schemas.microsoft.com/office/drawing/2014/main" id="{6A0E465E-6615-4C72-9998-F17B0F4FD159}"/>
              </a:ext>
            </a:extLst>
          </p:cNvPr>
          <p:cNvGrpSpPr/>
          <p:nvPr/>
        </p:nvGrpSpPr>
        <p:grpSpPr>
          <a:xfrm>
            <a:off x="1051512" y="1784937"/>
            <a:ext cx="7656050" cy="3288126"/>
            <a:chOff x="1776550" y="1841576"/>
            <a:chExt cx="7837985" cy="3288126"/>
          </a:xfrm>
        </p:grpSpPr>
        <p:sp>
          <p:nvSpPr>
            <p:cNvPr id="5" name="TextBox 4">
              <a:extLst>
                <a:ext uri="{FF2B5EF4-FFF2-40B4-BE49-F238E27FC236}">
                  <a16:creationId xmlns:a16="http://schemas.microsoft.com/office/drawing/2014/main" id="{1ABFA63C-C0F0-422C-9351-06FD526B0552}"/>
                </a:ext>
              </a:extLst>
            </p:cNvPr>
            <p:cNvSpPr txBox="1"/>
            <p:nvPr/>
          </p:nvSpPr>
          <p:spPr>
            <a:xfrm>
              <a:off x="2496251" y="1901349"/>
              <a:ext cx="7118284" cy="1785104"/>
            </a:xfrm>
            <a:prstGeom prst="rect">
              <a:avLst/>
            </a:prstGeom>
            <a:noFill/>
          </p:spPr>
          <p:txBody>
            <a:bodyPr wrap="square" lIns="91440" tIns="45720" rIns="91440" bIns="45720" rtlCol="0" anchor="t">
              <a:spAutoFit/>
            </a:bodyPr>
            <a:lstStyle/>
            <a:p>
              <a:pPr lvl="0">
                <a:defRPr/>
              </a:pPr>
              <a:r>
                <a:rPr kumimoji="0" lang="en-US" sz="3200" b="1" i="0" u="none" strike="noStrike" kern="1200" cap="none" spc="0" normalizeH="0" baseline="0" noProof="0">
                  <a:ln>
                    <a:noFill/>
                  </a:ln>
                  <a:solidFill>
                    <a:schemeClr val="bg1"/>
                  </a:solidFill>
                  <a:effectLst/>
                  <a:uLnTx/>
                  <a:uFillTx/>
                  <a:latin typeface="Arial"/>
                  <a:ea typeface="+mn-ea"/>
                  <a:cs typeface="+mn-cs"/>
                </a:rPr>
                <a:t>Explore </a:t>
              </a:r>
              <a:r>
                <a:rPr lang="en-US" sz="3200" b="1">
                  <a:solidFill>
                    <a:schemeClr val="bg1"/>
                  </a:solidFill>
                  <a:latin typeface="Arial"/>
                </a:rPr>
                <a:t>our website</a:t>
              </a:r>
              <a:endParaRPr lang="en-US" sz="3200" b="1" i="0" u="none" strike="noStrike" kern="1200" cap="none" spc="0" normalizeH="0" baseline="0" noProof="0">
                <a:ln>
                  <a:noFill/>
                </a:ln>
                <a:solidFill>
                  <a:schemeClr val="bg1"/>
                </a:solidFill>
                <a:effectLst/>
                <a:uLnTx/>
                <a:uFillTx/>
                <a:latin typeface="Arial"/>
                <a:cs typeface="Arial"/>
              </a:endParaRPr>
            </a:p>
            <a:p>
              <a:pPr lvl="0">
                <a:defRPr/>
              </a:pPr>
              <a:r>
                <a:rPr lang="en-US" sz="3600" b="1" err="1">
                  <a:solidFill>
                    <a:schemeClr val="accent4">
                      <a:lumMod val="25000"/>
                      <a:lumOff val="75000"/>
                    </a:schemeClr>
                  </a:solidFill>
                </a:rPr>
                <a:t>SANDAG.org</a:t>
              </a:r>
              <a:endParaRPr lang="en-US" sz="3600" b="1">
                <a:solidFill>
                  <a:schemeClr val="accent4">
                    <a:lumMod val="25000"/>
                    <a:lumOff val="75000"/>
                  </a:schemeClr>
                </a:solidFill>
                <a:cs typeface="Arial"/>
              </a:endParaRPr>
            </a:p>
            <a:p>
              <a:pPr>
                <a:defRPr/>
              </a:pPr>
              <a:endParaRPr lang="en-US" sz="2000">
                <a:solidFill>
                  <a:schemeClr val="accent4">
                    <a:lumMod val="25000"/>
                    <a:lumOff val="75000"/>
                  </a:schemeClr>
                </a:solidFil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Arial"/>
                <a:ea typeface="+mn-ea"/>
                <a:cs typeface="+mn-cs"/>
              </a:endParaRPr>
            </a:p>
          </p:txBody>
        </p:sp>
        <p:pic>
          <p:nvPicPr>
            <p:cNvPr id="6" name="Graphic 5" descr="Cursor">
              <a:extLst>
                <a:ext uri="{FF2B5EF4-FFF2-40B4-BE49-F238E27FC236}">
                  <a16:creationId xmlns:a16="http://schemas.microsoft.com/office/drawing/2014/main" id="{9A559A14-1180-49EE-B96A-736F611D0A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05486" y="1841576"/>
              <a:ext cx="598847" cy="598847"/>
            </a:xfrm>
            <a:prstGeom prst="rect">
              <a:avLst/>
            </a:prstGeom>
          </p:spPr>
        </p:pic>
        <p:sp>
          <p:nvSpPr>
            <p:cNvPr id="7" name="TextBox 6">
              <a:extLst>
                <a:ext uri="{FF2B5EF4-FFF2-40B4-BE49-F238E27FC236}">
                  <a16:creationId xmlns:a16="http://schemas.microsoft.com/office/drawing/2014/main" id="{35DE8752-E08C-45EF-9D5C-21832E8B2535}"/>
                </a:ext>
              </a:extLst>
            </p:cNvPr>
            <p:cNvSpPr txBox="1"/>
            <p:nvPr/>
          </p:nvSpPr>
          <p:spPr>
            <a:xfrm>
              <a:off x="2496251" y="4530855"/>
              <a:ext cx="6801826" cy="584775"/>
            </a:xfrm>
            <a:prstGeom prst="rect">
              <a:avLst/>
            </a:prstGeom>
            <a:noFill/>
          </p:spPr>
          <p:txBody>
            <a:bodyPr wrap="square" rtlCol="0" anchor="t">
              <a:spAutoFit/>
            </a:bodyPr>
            <a:lstStyle/>
            <a:p>
              <a:pPr lvl="0">
                <a:defRPr/>
              </a:pPr>
              <a:r>
                <a:rPr kumimoji="0" lang="en-US" sz="3200" b="1" i="0" u="none" strike="noStrike" kern="1200" cap="none" spc="0" normalizeH="0" baseline="0" noProof="0">
                  <a:ln>
                    <a:noFill/>
                  </a:ln>
                  <a:solidFill>
                    <a:schemeClr val="bg1"/>
                  </a:solidFill>
                  <a:effectLst/>
                  <a:uLnTx/>
                  <a:uFillTx/>
                  <a:latin typeface="Arial"/>
                  <a:ea typeface="+mn-ea"/>
                  <a:cs typeface="+mn-cs"/>
                </a:rPr>
                <a:t>Email: </a:t>
              </a:r>
              <a:r>
                <a:rPr lang="en-US" sz="3200" err="1">
                  <a:solidFill>
                    <a:schemeClr val="accent4">
                      <a:lumMod val="25000"/>
                      <a:lumOff val="75000"/>
                    </a:schemeClr>
                  </a:solidFill>
                </a:rPr>
                <a:t>ray.major@sandag.org</a:t>
              </a:r>
              <a:endParaRPr lang="en-US" sz="3200">
                <a:solidFill>
                  <a:schemeClr val="accent4">
                    <a:lumMod val="25000"/>
                    <a:lumOff val="75000"/>
                  </a:schemeClr>
                </a:solidFill>
              </a:endParaRPr>
            </a:p>
          </p:txBody>
        </p:sp>
        <p:pic>
          <p:nvPicPr>
            <p:cNvPr id="8" name="Graphic 7" descr="Envelope">
              <a:extLst>
                <a:ext uri="{FF2B5EF4-FFF2-40B4-BE49-F238E27FC236}">
                  <a16:creationId xmlns:a16="http://schemas.microsoft.com/office/drawing/2014/main" id="{E2D9B5FB-9D57-4954-A6FC-0DD7A0E1F7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05486" y="4530855"/>
              <a:ext cx="598846" cy="598847"/>
            </a:xfrm>
            <a:prstGeom prst="rect">
              <a:avLst/>
            </a:prstGeom>
          </p:spPr>
        </p:pic>
        <p:sp>
          <p:nvSpPr>
            <p:cNvPr id="9" name="TextBox 8">
              <a:extLst>
                <a:ext uri="{FF2B5EF4-FFF2-40B4-BE49-F238E27FC236}">
                  <a16:creationId xmlns:a16="http://schemas.microsoft.com/office/drawing/2014/main" id="{91684036-61EE-4E8F-B035-357F33275D49}"/>
                </a:ext>
              </a:extLst>
            </p:cNvPr>
            <p:cNvSpPr txBox="1"/>
            <p:nvPr/>
          </p:nvSpPr>
          <p:spPr>
            <a:xfrm>
              <a:off x="2496251" y="3245230"/>
              <a:ext cx="6801826" cy="1077218"/>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Arial"/>
                  <a:ea typeface="+mn-ea"/>
                  <a:cs typeface="+mn-cs"/>
                </a:rPr>
                <a:t>Follow us on social media: </a:t>
              </a:r>
              <a:r>
                <a:rPr kumimoji="0" lang="en-US" sz="3200" b="0" i="0" u="none" strike="noStrike" kern="1200" cap="none" spc="0" normalizeH="0" baseline="0" noProof="0">
                  <a:ln>
                    <a:noFill/>
                  </a:ln>
                  <a:solidFill>
                    <a:schemeClr val="accent4">
                      <a:lumMod val="25000"/>
                      <a:lumOff val="75000"/>
                    </a:schemeClr>
                  </a:solidFill>
                  <a:effectLst/>
                  <a:uLnTx/>
                  <a:uFillTx/>
                  <a:latin typeface="Arial"/>
                  <a:ea typeface="+mn-ea"/>
                  <a:cs typeface="+mn-cs"/>
                </a:rPr>
                <a:t>@</a:t>
              </a:r>
              <a:r>
                <a:rPr kumimoji="0" lang="en-US" sz="3200" b="0" i="0" u="none" strike="noStrike" kern="1200" cap="none" spc="0" normalizeH="0" baseline="0" noProof="0" err="1">
                  <a:ln>
                    <a:noFill/>
                  </a:ln>
                  <a:solidFill>
                    <a:schemeClr val="accent4">
                      <a:lumMod val="25000"/>
                      <a:lumOff val="75000"/>
                    </a:schemeClr>
                  </a:solidFill>
                  <a:effectLst/>
                  <a:uLnTx/>
                  <a:uFillTx/>
                  <a:latin typeface="Arial"/>
                  <a:ea typeface="+mn-ea"/>
                  <a:cs typeface="+mn-cs"/>
                </a:rPr>
                <a:t>SANDAGregion</a:t>
              </a:r>
              <a:r>
                <a:rPr kumimoji="0" lang="en-US" sz="3200" b="0" i="0" u="none" strike="noStrike" kern="1200" cap="none" spc="0" normalizeH="0" baseline="0" noProof="0">
                  <a:ln>
                    <a:noFill/>
                  </a:ln>
                  <a:solidFill>
                    <a:schemeClr val="accent4">
                      <a:lumMod val="25000"/>
                      <a:lumOff val="75000"/>
                    </a:schemeClr>
                  </a:solidFill>
                  <a:effectLst/>
                  <a:uLnTx/>
                  <a:uFillTx/>
                  <a:latin typeface="Arial"/>
                  <a:ea typeface="+mn-ea"/>
                  <a:cs typeface="+mn-cs"/>
                </a:rPr>
                <a:t> @SANDAG</a:t>
              </a:r>
            </a:p>
          </p:txBody>
        </p:sp>
        <p:pic>
          <p:nvPicPr>
            <p:cNvPr id="10" name="Graphic 9" descr="Magnifying glass">
              <a:extLst>
                <a:ext uri="{FF2B5EF4-FFF2-40B4-BE49-F238E27FC236}">
                  <a16:creationId xmlns:a16="http://schemas.microsoft.com/office/drawing/2014/main" id="{B7D55ECB-56CF-4D9C-9274-12B9FBD440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76550" y="3128329"/>
              <a:ext cx="598848" cy="598847"/>
            </a:xfrm>
            <a:prstGeom prst="rect">
              <a:avLst/>
            </a:prstGeom>
          </p:spPr>
        </p:pic>
      </p:grpSp>
    </p:spTree>
    <p:extLst>
      <p:ext uri="{BB962C8B-B14F-4D97-AF65-F5344CB8AC3E}">
        <p14:creationId xmlns:p14="http://schemas.microsoft.com/office/powerpoint/2010/main" val="3994336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14BA15-C6F2-F74A-A117-0482EAA0D662}"/>
              </a:ext>
            </a:extLst>
          </p:cNvPr>
          <p:cNvSpPr>
            <a:spLocks noGrp="1"/>
          </p:cNvSpPr>
          <p:nvPr>
            <p:ph type="sldNum" sz="quarter" idx="12"/>
          </p:nvPr>
        </p:nvSpPr>
        <p:spPr/>
        <p:txBody>
          <a:bodyPr/>
          <a:lstStyle/>
          <a:p>
            <a:r>
              <a:rPr lang="en-US"/>
              <a:t>|  </a:t>
            </a:r>
            <a:fld id="{A9965AF2-E279-CB4A-A730-B9D3C0262F98}" type="slidenum">
              <a:rPr lang="en-US" smtClean="0"/>
              <a:pPr/>
              <a:t>3</a:t>
            </a:fld>
            <a:endParaRPr lang="en-US"/>
          </a:p>
        </p:txBody>
      </p:sp>
      <p:cxnSp>
        <p:nvCxnSpPr>
          <p:cNvPr id="6" name="Timeline bar">
            <a:extLst>
              <a:ext uri="{FF2B5EF4-FFF2-40B4-BE49-F238E27FC236}">
                <a16:creationId xmlns:a16="http://schemas.microsoft.com/office/drawing/2014/main" id="{28A97E6C-5843-CA43-8142-7BA552BA18A9}"/>
              </a:ext>
            </a:extLst>
          </p:cNvPr>
          <p:cNvCxnSpPr>
            <a:cxnSpLocks/>
          </p:cNvCxnSpPr>
          <p:nvPr/>
        </p:nvCxnSpPr>
        <p:spPr>
          <a:xfrm>
            <a:off x="4810806" y="0"/>
            <a:ext cx="0" cy="685800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Oval dark blue">
            <a:extLst>
              <a:ext uri="{FF2B5EF4-FFF2-40B4-BE49-F238E27FC236}">
                <a16:creationId xmlns:a16="http://schemas.microsoft.com/office/drawing/2014/main" id="{6496268F-0BCA-8942-8123-C0DC60792BD3}"/>
              </a:ext>
            </a:extLst>
          </p:cNvPr>
          <p:cNvSpPr/>
          <p:nvPr/>
        </p:nvSpPr>
        <p:spPr>
          <a:xfrm rot="5400000">
            <a:off x="4570171" y="613321"/>
            <a:ext cx="479176" cy="479176"/>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16" name="Content Placeholder 4">
            <a:extLst>
              <a:ext uri="{FF2B5EF4-FFF2-40B4-BE49-F238E27FC236}">
                <a16:creationId xmlns:a16="http://schemas.microsoft.com/office/drawing/2014/main" id="{2483F8BD-5741-D648-AD3D-40D109ED0641}"/>
              </a:ext>
            </a:extLst>
          </p:cNvPr>
          <p:cNvSpPr txBox="1">
            <a:spLocks/>
          </p:cNvSpPr>
          <p:nvPr/>
        </p:nvSpPr>
        <p:spPr>
          <a:xfrm>
            <a:off x="5556260" y="492973"/>
            <a:ext cx="3877049" cy="71987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b="1"/>
              <a:t>COVID Variants</a:t>
            </a:r>
            <a:endParaRPr lang="en-US" sz="1600">
              <a:solidFill>
                <a:srgbClr val="404040"/>
              </a:solidFill>
            </a:endParaRPr>
          </a:p>
        </p:txBody>
      </p:sp>
      <p:sp>
        <p:nvSpPr>
          <p:cNvPr id="17" name="Content Placeholder 4">
            <a:extLst>
              <a:ext uri="{FF2B5EF4-FFF2-40B4-BE49-F238E27FC236}">
                <a16:creationId xmlns:a16="http://schemas.microsoft.com/office/drawing/2014/main" id="{7151D985-56D8-D240-A7F1-F9262E4216D3}"/>
              </a:ext>
            </a:extLst>
          </p:cNvPr>
          <p:cNvSpPr txBox="1">
            <a:spLocks/>
          </p:cNvSpPr>
          <p:nvPr/>
        </p:nvSpPr>
        <p:spPr>
          <a:xfrm>
            <a:off x="5556259" y="1452434"/>
            <a:ext cx="5121571" cy="1904803"/>
          </a:xfrm>
          <a:prstGeom prst="rect">
            <a:avLst/>
          </a:prstGeom>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70000"/>
              </a:lnSpc>
              <a:buNone/>
            </a:pPr>
            <a:r>
              <a:rPr lang="en-US" b="1">
                <a:solidFill>
                  <a:srgbClr val="4666BE"/>
                </a:solidFill>
              </a:rPr>
              <a:t>Labor Force Disruptions</a:t>
            </a:r>
          </a:p>
          <a:p>
            <a:pPr fontAlgn="base">
              <a:lnSpc>
                <a:spcPct val="70000"/>
              </a:lnSpc>
            </a:pPr>
            <a:r>
              <a:rPr lang="en-US" sz="1600">
                <a:solidFill>
                  <a:srgbClr val="404040"/>
                </a:solidFill>
              </a:rPr>
              <a:t>Unemployment Rate 4.2% (December 2021)</a:t>
            </a:r>
          </a:p>
          <a:p>
            <a:pPr fontAlgn="base">
              <a:lnSpc>
                <a:spcPct val="70000"/>
              </a:lnSpc>
            </a:pPr>
            <a:r>
              <a:rPr lang="en-US" sz="1600">
                <a:solidFill>
                  <a:srgbClr val="404040"/>
                </a:solidFill>
              </a:rPr>
              <a:t>Record Job Openings</a:t>
            </a:r>
          </a:p>
          <a:p>
            <a:pPr fontAlgn="base">
              <a:lnSpc>
                <a:spcPct val="70000"/>
              </a:lnSpc>
            </a:pPr>
            <a:r>
              <a:rPr lang="en-US" sz="1600">
                <a:solidFill>
                  <a:srgbClr val="404040"/>
                </a:solidFill>
              </a:rPr>
              <a:t>Record Resignations</a:t>
            </a:r>
          </a:p>
        </p:txBody>
      </p:sp>
      <p:sp>
        <p:nvSpPr>
          <p:cNvPr id="18" name="Content Placeholder 4">
            <a:extLst>
              <a:ext uri="{FF2B5EF4-FFF2-40B4-BE49-F238E27FC236}">
                <a16:creationId xmlns:a16="http://schemas.microsoft.com/office/drawing/2014/main" id="{4C35DE85-9255-7642-A914-0216AB3582C3}"/>
              </a:ext>
            </a:extLst>
          </p:cNvPr>
          <p:cNvSpPr txBox="1">
            <a:spLocks/>
          </p:cNvSpPr>
          <p:nvPr/>
        </p:nvSpPr>
        <p:spPr>
          <a:xfrm>
            <a:off x="5556258" y="3304548"/>
            <a:ext cx="3877049" cy="1068103"/>
          </a:xfrm>
          <a:prstGeom prst="rect">
            <a:avLst/>
          </a:prstGeom>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70000"/>
              </a:lnSpc>
              <a:buNone/>
            </a:pPr>
            <a:r>
              <a:rPr lang="en-US" b="1">
                <a:solidFill>
                  <a:schemeClr val="accent2"/>
                </a:solidFill>
              </a:rPr>
              <a:t>Inflation</a:t>
            </a:r>
          </a:p>
          <a:p>
            <a:pPr fontAlgn="base">
              <a:lnSpc>
                <a:spcPct val="70000"/>
              </a:lnSpc>
            </a:pPr>
            <a:r>
              <a:rPr lang="en-US" sz="1600">
                <a:solidFill>
                  <a:srgbClr val="404040"/>
                </a:solidFill>
              </a:rPr>
              <a:t>PPI up 9.8% last 12 months</a:t>
            </a:r>
          </a:p>
          <a:p>
            <a:pPr fontAlgn="base">
              <a:lnSpc>
                <a:spcPct val="70000"/>
              </a:lnSpc>
            </a:pPr>
            <a:r>
              <a:rPr lang="en-US" sz="1600">
                <a:solidFill>
                  <a:srgbClr val="404040"/>
                </a:solidFill>
              </a:rPr>
              <a:t>Core CPI up 6.0% last 12 months</a:t>
            </a:r>
          </a:p>
        </p:txBody>
      </p:sp>
      <p:sp>
        <p:nvSpPr>
          <p:cNvPr id="19" name="Content Placeholder 4">
            <a:extLst>
              <a:ext uri="{FF2B5EF4-FFF2-40B4-BE49-F238E27FC236}">
                <a16:creationId xmlns:a16="http://schemas.microsoft.com/office/drawing/2014/main" id="{CC2A2048-7847-564E-BFD1-19613A5D81C8}"/>
              </a:ext>
            </a:extLst>
          </p:cNvPr>
          <p:cNvSpPr txBox="1">
            <a:spLocks/>
          </p:cNvSpPr>
          <p:nvPr/>
        </p:nvSpPr>
        <p:spPr>
          <a:xfrm>
            <a:off x="5556257" y="4405074"/>
            <a:ext cx="5534529" cy="1747385"/>
          </a:xfrm>
          <a:prstGeom prst="rect">
            <a:avLst/>
          </a:prstGeom>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70000"/>
              </a:lnSpc>
              <a:buNone/>
            </a:pPr>
            <a:r>
              <a:rPr lang="en-US" b="1">
                <a:solidFill>
                  <a:schemeClr val="bg2"/>
                </a:solidFill>
              </a:rPr>
              <a:t>Housing Prices</a:t>
            </a:r>
          </a:p>
          <a:p>
            <a:pPr fontAlgn="base">
              <a:lnSpc>
                <a:spcPct val="70000"/>
              </a:lnSpc>
            </a:pPr>
            <a:r>
              <a:rPr lang="en-US" sz="1600">
                <a:solidFill>
                  <a:srgbClr val="404040"/>
                </a:solidFill>
              </a:rPr>
              <a:t>$825k median home price </a:t>
            </a:r>
          </a:p>
          <a:p>
            <a:pPr fontAlgn="base">
              <a:lnSpc>
                <a:spcPct val="70000"/>
              </a:lnSpc>
            </a:pPr>
            <a:r>
              <a:rPr lang="en-US" sz="1600">
                <a:solidFill>
                  <a:srgbClr val="404040"/>
                </a:solidFill>
              </a:rPr>
              <a:t>Housing prices are up 24% since last year (October)</a:t>
            </a:r>
          </a:p>
          <a:p>
            <a:pPr fontAlgn="base">
              <a:lnSpc>
                <a:spcPct val="70000"/>
              </a:lnSpc>
            </a:pPr>
            <a:r>
              <a:rPr lang="en-US" sz="1600">
                <a:solidFill>
                  <a:srgbClr val="404040"/>
                </a:solidFill>
              </a:rPr>
              <a:t>Mortgage Interest rates approximately 3.1%</a:t>
            </a:r>
          </a:p>
        </p:txBody>
      </p:sp>
      <p:sp>
        <p:nvSpPr>
          <p:cNvPr id="22" name="Oval violet">
            <a:extLst>
              <a:ext uri="{FF2B5EF4-FFF2-40B4-BE49-F238E27FC236}">
                <a16:creationId xmlns:a16="http://schemas.microsoft.com/office/drawing/2014/main" id="{3BD3660F-A862-2F45-B8D2-11AB337A410C}"/>
              </a:ext>
            </a:extLst>
          </p:cNvPr>
          <p:cNvSpPr/>
          <p:nvPr/>
        </p:nvSpPr>
        <p:spPr>
          <a:xfrm rot="5400000">
            <a:off x="4570171" y="4560002"/>
            <a:ext cx="479176" cy="479176"/>
          </a:xfrm>
          <a:prstGeom prst="ellipse">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23" name="Oval pink">
            <a:extLst>
              <a:ext uri="{FF2B5EF4-FFF2-40B4-BE49-F238E27FC236}">
                <a16:creationId xmlns:a16="http://schemas.microsoft.com/office/drawing/2014/main" id="{F258DF1F-0150-134F-9CE1-348D1DB20AA3}"/>
              </a:ext>
            </a:extLst>
          </p:cNvPr>
          <p:cNvSpPr/>
          <p:nvPr/>
        </p:nvSpPr>
        <p:spPr>
          <a:xfrm rot="5400000">
            <a:off x="4570171" y="3242831"/>
            <a:ext cx="479176" cy="479176"/>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24" name="Oval blue">
            <a:extLst>
              <a:ext uri="{FF2B5EF4-FFF2-40B4-BE49-F238E27FC236}">
                <a16:creationId xmlns:a16="http://schemas.microsoft.com/office/drawing/2014/main" id="{7858168D-C3AE-CF4B-8704-44073A2C39E4}"/>
              </a:ext>
            </a:extLst>
          </p:cNvPr>
          <p:cNvSpPr/>
          <p:nvPr/>
        </p:nvSpPr>
        <p:spPr>
          <a:xfrm rot="5400000">
            <a:off x="4570171" y="1925660"/>
            <a:ext cx="479176" cy="479176"/>
          </a:xfrm>
          <a:prstGeom prst="ellipse">
            <a:avLst/>
          </a:prstGeom>
          <a:solidFill>
            <a:srgbClr val="4666B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2" name="Title 1">
            <a:extLst>
              <a:ext uri="{FF2B5EF4-FFF2-40B4-BE49-F238E27FC236}">
                <a16:creationId xmlns:a16="http://schemas.microsoft.com/office/drawing/2014/main" id="{5BDF3A84-D808-6D4C-820C-D4F313791FEC}"/>
              </a:ext>
            </a:extLst>
          </p:cNvPr>
          <p:cNvSpPr>
            <a:spLocks noGrp="1"/>
          </p:cNvSpPr>
          <p:nvPr>
            <p:ph type="title"/>
          </p:nvPr>
        </p:nvSpPr>
        <p:spPr/>
        <p:txBody>
          <a:bodyPr/>
          <a:lstStyle/>
          <a:p>
            <a:r>
              <a:rPr lang="en-US"/>
              <a:t>COVID-19 is Driving the Regional Economy</a:t>
            </a:r>
          </a:p>
        </p:txBody>
      </p:sp>
    </p:spTree>
    <p:extLst>
      <p:ext uri="{BB962C8B-B14F-4D97-AF65-F5344CB8AC3E}">
        <p14:creationId xmlns:p14="http://schemas.microsoft.com/office/powerpoint/2010/main" val="151318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17" grpId="0"/>
      <p:bldP spid="18" grpId="0"/>
      <p:bldP spid="19" grpId="0"/>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DA6D16-96F8-43BE-81A8-B1AEF0A72379}"/>
              </a:ext>
            </a:extLst>
          </p:cNvPr>
          <p:cNvSpPr>
            <a:spLocks noGrp="1"/>
          </p:cNvSpPr>
          <p:nvPr>
            <p:ph type="title"/>
          </p:nvPr>
        </p:nvSpPr>
        <p:spPr/>
        <p:txBody>
          <a:bodyPr vert="horz" lIns="91440" tIns="45720" rIns="91440" bIns="45720" rtlCol="0" anchor="ctr">
            <a:normAutofit/>
          </a:bodyPr>
          <a:lstStyle/>
          <a:p>
            <a:r>
              <a:rPr lang="en-US" sz="4000"/>
              <a:t>CPI &amp; PPI: YoY % Change</a:t>
            </a:r>
          </a:p>
        </p:txBody>
      </p:sp>
      <p:sp>
        <p:nvSpPr>
          <p:cNvPr id="2" name="TextBox 1">
            <a:extLst>
              <a:ext uri="{FF2B5EF4-FFF2-40B4-BE49-F238E27FC236}">
                <a16:creationId xmlns:a16="http://schemas.microsoft.com/office/drawing/2014/main" id="{3D1A4915-27BB-406A-A176-79FD2C7BCBAF}"/>
              </a:ext>
            </a:extLst>
          </p:cNvPr>
          <p:cNvSpPr txBox="1"/>
          <p:nvPr/>
        </p:nvSpPr>
        <p:spPr>
          <a:xfrm>
            <a:off x="11505932" y="2642989"/>
            <a:ext cx="710451" cy="369332"/>
          </a:xfrm>
          <a:prstGeom prst="rect">
            <a:avLst/>
          </a:prstGeom>
          <a:noFill/>
        </p:spPr>
        <p:txBody>
          <a:bodyPr wrap="none" rtlCol="0">
            <a:spAutoFit/>
          </a:bodyPr>
          <a:lstStyle/>
          <a:p>
            <a:r>
              <a:rPr lang="en-US" b="1" dirty="0">
                <a:solidFill>
                  <a:schemeClr val="accent1">
                    <a:lumMod val="75000"/>
                  </a:schemeClr>
                </a:solidFill>
              </a:rPr>
              <a:t>6.0%</a:t>
            </a:r>
          </a:p>
        </p:txBody>
      </p:sp>
      <p:sp>
        <p:nvSpPr>
          <p:cNvPr id="5" name="TextBox 4">
            <a:extLst>
              <a:ext uri="{FF2B5EF4-FFF2-40B4-BE49-F238E27FC236}">
                <a16:creationId xmlns:a16="http://schemas.microsoft.com/office/drawing/2014/main" id="{BE8506AA-6AC3-4BCC-AE5D-9196AA7E7B62}"/>
              </a:ext>
            </a:extLst>
          </p:cNvPr>
          <p:cNvSpPr txBox="1"/>
          <p:nvPr/>
        </p:nvSpPr>
        <p:spPr>
          <a:xfrm>
            <a:off x="11505932" y="2074283"/>
            <a:ext cx="710451" cy="369332"/>
          </a:xfrm>
          <a:prstGeom prst="rect">
            <a:avLst/>
          </a:prstGeom>
          <a:noFill/>
        </p:spPr>
        <p:txBody>
          <a:bodyPr wrap="none" rtlCol="0">
            <a:spAutoFit/>
          </a:bodyPr>
          <a:lstStyle/>
          <a:p>
            <a:r>
              <a:rPr lang="en-US" b="1" dirty="0">
                <a:solidFill>
                  <a:schemeClr val="accent2">
                    <a:lumMod val="75000"/>
                  </a:schemeClr>
                </a:solidFill>
              </a:rPr>
              <a:t>7.5%</a:t>
            </a:r>
          </a:p>
        </p:txBody>
      </p:sp>
      <p:sp>
        <p:nvSpPr>
          <p:cNvPr id="6" name="TextBox 5">
            <a:extLst>
              <a:ext uri="{FF2B5EF4-FFF2-40B4-BE49-F238E27FC236}">
                <a16:creationId xmlns:a16="http://schemas.microsoft.com/office/drawing/2014/main" id="{A7797359-35BD-466C-94C8-7C2747463DA5}"/>
              </a:ext>
            </a:extLst>
          </p:cNvPr>
          <p:cNvSpPr txBox="1"/>
          <p:nvPr/>
        </p:nvSpPr>
        <p:spPr>
          <a:xfrm>
            <a:off x="11505931" y="1364396"/>
            <a:ext cx="710451" cy="369332"/>
          </a:xfrm>
          <a:prstGeom prst="rect">
            <a:avLst/>
          </a:prstGeom>
          <a:noFill/>
        </p:spPr>
        <p:txBody>
          <a:bodyPr wrap="none" rtlCol="0">
            <a:spAutoFit/>
          </a:bodyPr>
          <a:lstStyle/>
          <a:p>
            <a:r>
              <a:rPr lang="en-US" b="1" dirty="0">
                <a:solidFill>
                  <a:schemeClr val="accent4">
                    <a:lumMod val="75000"/>
                    <a:lumOff val="25000"/>
                  </a:schemeClr>
                </a:solidFill>
              </a:rPr>
              <a:t>9.8%</a:t>
            </a:r>
          </a:p>
        </p:txBody>
      </p:sp>
      <p:sp>
        <p:nvSpPr>
          <p:cNvPr id="8" name="TextBox 7">
            <a:extLst>
              <a:ext uri="{FF2B5EF4-FFF2-40B4-BE49-F238E27FC236}">
                <a16:creationId xmlns:a16="http://schemas.microsoft.com/office/drawing/2014/main" id="{05D96EF3-3F14-4F1B-A37A-7BDF16D43A35}"/>
              </a:ext>
            </a:extLst>
          </p:cNvPr>
          <p:cNvSpPr txBox="1"/>
          <p:nvPr/>
        </p:nvSpPr>
        <p:spPr>
          <a:xfrm>
            <a:off x="0" y="6627168"/>
            <a:ext cx="6204856" cy="230832"/>
          </a:xfrm>
          <a:prstGeom prst="rect">
            <a:avLst/>
          </a:prstGeom>
          <a:noFill/>
        </p:spPr>
        <p:txBody>
          <a:bodyPr wrap="square">
            <a:spAutoFit/>
          </a:bodyPr>
          <a:lstStyle/>
          <a:p>
            <a:r>
              <a:rPr lang="en-US" sz="900">
                <a:solidFill>
                  <a:schemeClr val="bg1">
                    <a:lumMod val="50000"/>
                  </a:schemeClr>
                </a:solidFill>
              </a:rPr>
              <a:t>Source: U.S. Bureau of Labor Statistics</a:t>
            </a:r>
          </a:p>
        </p:txBody>
      </p:sp>
      <p:graphicFrame>
        <p:nvGraphicFramePr>
          <p:cNvPr id="9" name="Chart 8">
            <a:extLst>
              <a:ext uri="{FF2B5EF4-FFF2-40B4-BE49-F238E27FC236}">
                <a16:creationId xmlns:a16="http://schemas.microsoft.com/office/drawing/2014/main" id="{704A9CCA-6B78-436A-9E34-B842A2B2E1C0}"/>
              </a:ext>
            </a:extLst>
          </p:cNvPr>
          <p:cNvGraphicFramePr>
            <a:graphicFrameLocks/>
          </p:cNvGraphicFramePr>
          <p:nvPr>
            <p:extLst>
              <p:ext uri="{D42A27DB-BD31-4B8C-83A1-F6EECF244321}">
                <p14:modId xmlns:p14="http://schemas.microsoft.com/office/powerpoint/2010/main" val="1116405192"/>
              </p:ext>
            </p:extLst>
          </p:nvPr>
        </p:nvGraphicFramePr>
        <p:xfrm>
          <a:off x="152400" y="1193800"/>
          <a:ext cx="11320272" cy="54333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4610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708C8F26-F145-4FC6-949A-95AFECE1B039}"/>
              </a:ext>
            </a:extLst>
          </p:cNvPr>
          <p:cNvGraphicFramePr/>
          <p:nvPr/>
        </p:nvGraphicFramePr>
        <p:xfrm>
          <a:off x="467838" y="1439073"/>
          <a:ext cx="11270244" cy="4904577"/>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2">
            <a:extLst>
              <a:ext uri="{FF2B5EF4-FFF2-40B4-BE49-F238E27FC236}">
                <a16:creationId xmlns:a16="http://schemas.microsoft.com/office/drawing/2014/main" id="{2493643E-25EF-D340-AD8C-123BB31C9624}"/>
              </a:ext>
            </a:extLst>
          </p:cNvPr>
          <p:cNvSpPr>
            <a:spLocks noGrp="1"/>
          </p:cNvSpPr>
          <p:nvPr>
            <p:ph type="sldNum" sz="quarter" idx="12"/>
          </p:nvPr>
        </p:nvSpPr>
        <p:spPr/>
        <p:txBody>
          <a:bodyPr/>
          <a:lstStyle/>
          <a:p>
            <a:r>
              <a:rPr lang="en-US">
                <a:solidFill>
                  <a:schemeClr val="tx1">
                    <a:lumMod val="50000"/>
                    <a:lumOff val="50000"/>
                  </a:schemeClr>
                </a:solidFill>
              </a:rPr>
              <a:t>|  </a:t>
            </a:r>
            <a:fld id="{A9965AF2-E279-CB4A-A730-B9D3C0262F98}" type="slidenum">
              <a:rPr lang="en-US" smtClean="0">
                <a:solidFill>
                  <a:schemeClr val="tx1">
                    <a:lumMod val="50000"/>
                    <a:lumOff val="50000"/>
                  </a:schemeClr>
                </a:solidFill>
              </a:rPr>
              <a:pPr/>
              <a:t>5</a:t>
            </a:fld>
            <a:endParaRPr lang="en-US">
              <a:solidFill>
                <a:schemeClr val="tx1">
                  <a:lumMod val="50000"/>
                  <a:lumOff val="50000"/>
                </a:schemeClr>
              </a:solidFill>
            </a:endParaRPr>
          </a:p>
        </p:txBody>
      </p:sp>
      <p:sp>
        <p:nvSpPr>
          <p:cNvPr id="3" name="Title 2">
            <a:extLst>
              <a:ext uri="{FF2B5EF4-FFF2-40B4-BE49-F238E27FC236}">
                <a16:creationId xmlns:a16="http://schemas.microsoft.com/office/drawing/2014/main" id="{E3E3E4AF-C67A-4E7F-B1BD-F03F20877E3A}"/>
              </a:ext>
            </a:extLst>
          </p:cNvPr>
          <p:cNvSpPr>
            <a:spLocks noGrp="1"/>
          </p:cNvSpPr>
          <p:nvPr>
            <p:ph type="title"/>
          </p:nvPr>
        </p:nvSpPr>
        <p:spPr/>
        <p:txBody>
          <a:bodyPr/>
          <a:lstStyle/>
          <a:p>
            <a:r>
              <a:rPr lang="en-US"/>
              <a:t>Inflation by Category</a:t>
            </a:r>
            <a:br>
              <a:rPr lang="en-US"/>
            </a:br>
            <a:r>
              <a:rPr lang="en-US" sz="1600" b="0"/>
              <a:t>(Dec 2020 to Dec 2021)</a:t>
            </a:r>
          </a:p>
        </p:txBody>
      </p:sp>
      <p:sp>
        <p:nvSpPr>
          <p:cNvPr id="65" name="TextBox 64">
            <a:extLst>
              <a:ext uri="{FF2B5EF4-FFF2-40B4-BE49-F238E27FC236}">
                <a16:creationId xmlns:a16="http://schemas.microsoft.com/office/drawing/2014/main" id="{83ADE20E-CEAC-4361-A500-4547EE2EA249}"/>
              </a:ext>
            </a:extLst>
          </p:cNvPr>
          <p:cNvSpPr txBox="1"/>
          <p:nvPr/>
        </p:nvSpPr>
        <p:spPr>
          <a:xfrm>
            <a:off x="0" y="6260290"/>
            <a:ext cx="6093994" cy="600164"/>
          </a:xfrm>
          <a:prstGeom prst="rect">
            <a:avLst/>
          </a:prstGeom>
          <a:noFill/>
        </p:spPr>
        <p:txBody>
          <a:bodyPr wrap="square" lIns="457200" tIns="228600" rIns="228600" bIns="228600" rtlCol="0" anchor="ctr" anchorCtr="0">
            <a:spAutoFit/>
          </a:bodyPr>
          <a:lstStyle>
            <a:defPPr>
              <a:defRPr lang="en-US"/>
            </a:defPPr>
            <a:lvl1pPr defTabSz="457200">
              <a:defRPr sz="900">
                <a:solidFill>
                  <a:schemeClr val="bg1">
                    <a:lumMod val="50000"/>
                  </a:schemeClr>
                </a:solidFill>
                <a:cs typeface="Arial" panose="020B0604020202020204" pitchFamily="34" charset="0"/>
              </a:defRPr>
            </a:lvl1pPr>
          </a:lstStyle>
          <a:p>
            <a:r>
              <a:rPr lang="en-US"/>
              <a:t>Source: U.S. Bureau of Labor Statistics</a:t>
            </a:r>
          </a:p>
        </p:txBody>
      </p:sp>
    </p:spTree>
    <p:extLst>
      <p:ext uri="{BB962C8B-B14F-4D97-AF65-F5344CB8AC3E}">
        <p14:creationId xmlns:p14="http://schemas.microsoft.com/office/powerpoint/2010/main" val="3332002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boxes of ice cream&#10;&#10;Description automatically generated with low confidence" hidden="1">
            <a:extLst>
              <a:ext uri="{FF2B5EF4-FFF2-40B4-BE49-F238E27FC236}">
                <a16:creationId xmlns:a16="http://schemas.microsoft.com/office/drawing/2014/main" id="{FC55CF9F-EC23-034D-A973-AF36476D368E}"/>
              </a:ext>
            </a:extLst>
          </p:cNvPr>
          <p:cNvPicPr>
            <a:picLocks noChangeAspect="1"/>
          </p:cNvPicPr>
          <p:nvPr/>
        </p:nvPicPr>
        <p:blipFill rotWithShape="1">
          <a:blip r:embed="rId3">
            <a:extLst>
              <a:ext uri="{28A0092B-C50C-407E-A947-70E740481C1C}">
                <a14:useLocalDpi xmlns:a14="http://schemas.microsoft.com/office/drawing/2010/main" val="0"/>
              </a:ext>
            </a:extLst>
          </a:blip>
          <a:srcRect l="2291" r="9576" b="11868"/>
          <a:stretch/>
        </p:blipFill>
        <p:spPr>
          <a:xfrm>
            <a:off x="3048000" y="0"/>
            <a:ext cx="9144000" cy="6858000"/>
          </a:xfrm>
          <a:prstGeom prst="rect">
            <a:avLst/>
          </a:prstGeom>
        </p:spPr>
      </p:pic>
      <p:sp>
        <p:nvSpPr>
          <p:cNvPr id="2" name="Title 1">
            <a:extLst>
              <a:ext uri="{FF2B5EF4-FFF2-40B4-BE49-F238E27FC236}">
                <a16:creationId xmlns:a16="http://schemas.microsoft.com/office/drawing/2014/main" id="{54DE01F4-014A-7342-9A28-B7BF15B842A1}"/>
              </a:ext>
            </a:extLst>
          </p:cNvPr>
          <p:cNvSpPr>
            <a:spLocks noGrp="1"/>
          </p:cNvSpPr>
          <p:nvPr>
            <p:ph type="title"/>
          </p:nvPr>
        </p:nvSpPr>
        <p:spPr/>
        <p:txBody>
          <a:bodyPr>
            <a:normAutofit/>
          </a:bodyPr>
          <a:lstStyle/>
          <a:p>
            <a:pPr algn="ctr"/>
            <a:r>
              <a:rPr lang="en-US" sz="3200"/>
              <a:t>“Shrinkflation”</a:t>
            </a:r>
          </a:p>
        </p:txBody>
      </p:sp>
      <p:sp>
        <p:nvSpPr>
          <p:cNvPr id="3" name="TextBox 2">
            <a:extLst>
              <a:ext uri="{FF2B5EF4-FFF2-40B4-BE49-F238E27FC236}">
                <a16:creationId xmlns:a16="http://schemas.microsoft.com/office/drawing/2014/main" id="{7A9C945C-7535-4529-9C9C-F80D0852799D}"/>
              </a:ext>
            </a:extLst>
          </p:cNvPr>
          <p:cNvSpPr txBox="1"/>
          <p:nvPr/>
        </p:nvSpPr>
        <p:spPr>
          <a:xfrm>
            <a:off x="0" y="3429000"/>
            <a:ext cx="2859223" cy="1523494"/>
          </a:xfrm>
          <a:prstGeom prst="rect">
            <a:avLst/>
          </a:prstGeom>
          <a:noFill/>
        </p:spPr>
        <p:txBody>
          <a:bodyPr wrap="square" rtlCol="0">
            <a:spAutoFit/>
          </a:bodyPr>
          <a:lstStyle/>
          <a:p>
            <a:pPr algn="ctr"/>
            <a:r>
              <a:rPr lang="en-US" sz="3100">
                <a:solidFill>
                  <a:schemeClr val="bg1"/>
                </a:solidFill>
              </a:rPr>
              <a:t> 11% Less Product</a:t>
            </a:r>
          </a:p>
          <a:p>
            <a:pPr algn="ctr"/>
            <a:r>
              <a:rPr lang="en-US" sz="3100">
                <a:solidFill>
                  <a:schemeClr val="bg1"/>
                </a:solidFill>
              </a:rPr>
              <a:t>Same Price</a:t>
            </a:r>
          </a:p>
        </p:txBody>
      </p:sp>
      <p:pic>
        <p:nvPicPr>
          <p:cNvPr id="8" name="Picture 7" descr="Text&#10;&#10;Description automatically generated with medium confidence">
            <a:extLst>
              <a:ext uri="{FF2B5EF4-FFF2-40B4-BE49-F238E27FC236}">
                <a16:creationId xmlns:a16="http://schemas.microsoft.com/office/drawing/2014/main" id="{804039D6-03E7-4709-84A4-9B8649D78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2192" y="0"/>
            <a:ext cx="9149808" cy="6858000"/>
          </a:xfrm>
          <a:prstGeom prst="rect">
            <a:avLst/>
          </a:prstGeom>
        </p:spPr>
      </p:pic>
      <p:grpSp>
        <p:nvGrpSpPr>
          <p:cNvPr id="15" name="Group 14">
            <a:extLst>
              <a:ext uri="{FF2B5EF4-FFF2-40B4-BE49-F238E27FC236}">
                <a16:creationId xmlns:a16="http://schemas.microsoft.com/office/drawing/2014/main" id="{3F6CADC3-3B2B-4376-BDC7-0B94D3B63789}"/>
              </a:ext>
            </a:extLst>
          </p:cNvPr>
          <p:cNvGrpSpPr/>
          <p:nvPr/>
        </p:nvGrpSpPr>
        <p:grpSpPr>
          <a:xfrm>
            <a:off x="5893311" y="-12356"/>
            <a:ext cx="3493901" cy="726648"/>
            <a:chOff x="5893311" y="-12356"/>
            <a:chExt cx="3493901" cy="726648"/>
          </a:xfrm>
        </p:grpSpPr>
        <p:sp>
          <p:nvSpPr>
            <p:cNvPr id="13" name="Title 1">
              <a:extLst>
                <a:ext uri="{FF2B5EF4-FFF2-40B4-BE49-F238E27FC236}">
                  <a16:creationId xmlns:a16="http://schemas.microsoft.com/office/drawing/2014/main" id="{93E5920C-F26A-4D1B-BC98-E001EC7C7C97}"/>
                </a:ext>
              </a:extLst>
            </p:cNvPr>
            <p:cNvSpPr txBox="1">
              <a:spLocks/>
            </p:cNvSpPr>
            <p:nvPr/>
          </p:nvSpPr>
          <p:spPr>
            <a:xfrm>
              <a:off x="5893311" y="-12356"/>
              <a:ext cx="3156509" cy="6425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spc="-100" baseline="0">
                  <a:solidFill>
                    <a:schemeClr val="bg1"/>
                  </a:solidFill>
                  <a:latin typeface="+mj-lt"/>
                  <a:ea typeface="+mj-ea"/>
                  <a:cs typeface="+mj-cs"/>
                </a:defRPr>
              </a:lvl1pPr>
            </a:lstStyle>
            <a:p>
              <a:pPr algn="ctr"/>
              <a:r>
                <a:rPr lang="en-US" sz="3200">
                  <a:solidFill>
                    <a:srgbClr val="FF0000"/>
                  </a:solidFill>
                </a:rPr>
                <a:t>Current</a:t>
              </a:r>
            </a:p>
          </p:txBody>
        </p:sp>
        <p:sp>
          <p:nvSpPr>
            <p:cNvPr id="14" name="Arrow: Right 13">
              <a:extLst>
                <a:ext uri="{FF2B5EF4-FFF2-40B4-BE49-F238E27FC236}">
                  <a16:creationId xmlns:a16="http://schemas.microsoft.com/office/drawing/2014/main" id="{A51EF85D-C4B2-49F1-B9B3-C1B6DB17CD92}"/>
                </a:ext>
              </a:extLst>
            </p:cNvPr>
            <p:cNvSpPr/>
            <p:nvPr/>
          </p:nvSpPr>
          <p:spPr>
            <a:xfrm rot="1750131">
              <a:off x="8837658" y="156069"/>
              <a:ext cx="549554" cy="55822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E2B45DA-3A6C-4957-9947-C7338A999FEC}"/>
              </a:ext>
            </a:extLst>
          </p:cNvPr>
          <p:cNvGrpSpPr/>
          <p:nvPr/>
        </p:nvGrpSpPr>
        <p:grpSpPr>
          <a:xfrm>
            <a:off x="6331893" y="5914427"/>
            <a:ext cx="3156509" cy="1085412"/>
            <a:chOff x="6331893" y="201486"/>
            <a:chExt cx="3156509" cy="1085412"/>
          </a:xfrm>
        </p:grpSpPr>
        <p:sp>
          <p:nvSpPr>
            <p:cNvPr id="18" name="Title 1">
              <a:extLst>
                <a:ext uri="{FF2B5EF4-FFF2-40B4-BE49-F238E27FC236}">
                  <a16:creationId xmlns:a16="http://schemas.microsoft.com/office/drawing/2014/main" id="{717530AF-AF76-4937-A116-5ED03813F563}"/>
                </a:ext>
              </a:extLst>
            </p:cNvPr>
            <p:cNvSpPr txBox="1">
              <a:spLocks/>
            </p:cNvSpPr>
            <p:nvPr/>
          </p:nvSpPr>
          <p:spPr>
            <a:xfrm>
              <a:off x="6331893" y="644347"/>
              <a:ext cx="3156509" cy="6425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spc="-100" baseline="0">
                  <a:solidFill>
                    <a:schemeClr val="bg1"/>
                  </a:solidFill>
                  <a:latin typeface="+mj-lt"/>
                  <a:ea typeface="+mj-ea"/>
                  <a:cs typeface="+mj-cs"/>
                </a:defRPr>
              </a:lvl1pPr>
            </a:lstStyle>
            <a:p>
              <a:pPr algn="ctr"/>
              <a:r>
                <a:rPr lang="en-US" sz="3200">
                  <a:solidFill>
                    <a:srgbClr val="FF0000"/>
                  </a:solidFill>
                </a:rPr>
                <a:t>Pre-Pandemic</a:t>
              </a:r>
            </a:p>
          </p:txBody>
        </p:sp>
        <p:sp>
          <p:nvSpPr>
            <p:cNvPr id="19" name="Arrow: Right 18">
              <a:extLst>
                <a:ext uri="{FF2B5EF4-FFF2-40B4-BE49-F238E27FC236}">
                  <a16:creationId xmlns:a16="http://schemas.microsoft.com/office/drawing/2014/main" id="{91625274-FDB4-46C3-B98E-58B00525EE61}"/>
                </a:ext>
              </a:extLst>
            </p:cNvPr>
            <p:cNvSpPr/>
            <p:nvPr/>
          </p:nvSpPr>
          <p:spPr>
            <a:xfrm rot="20136083">
              <a:off x="8827224" y="201486"/>
              <a:ext cx="549554" cy="55822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63724DE9-2A34-4A83-AE92-727B9131B423}"/>
              </a:ext>
            </a:extLst>
          </p:cNvPr>
          <p:cNvSpPr/>
          <p:nvPr/>
        </p:nvSpPr>
        <p:spPr>
          <a:xfrm>
            <a:off x="0" y="722495"/>
            <a:ext cx="3042192"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Shrinkflation</a:t>
            </a:r>
          </a:p>
        </p:txBody>
      </p:sp>
    </p:spTree>
    <p:extLst>
      <p:ext uri="{BB962C8B-B14F-4D97-AF65-F5344CB8AC3E}">
        <p14:creationId xmlns:p14="http://schemas.microsoft.com/office/powerpoint/2010/main" val="3093913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kimpflation' is infuriating consumers as business cut back on services. In a prime example, Disneyland and Disney World (above last month) have still not restored tram service six months after the theme parks reopened">
            <a:extLst>
              <a:ext uri="{FF2B5EF4-FFF2-40B4-BE49-F238E27FC236}">
                <a16:creationId xmlns:a16="http://schemas.microsoft.com/office/drawing/2014/main" id="{5F201800-8E91-4C59-B464-EDA3ADC8AB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89" r="-2" b="-2"/>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Understaffed bars and restaurants have also seen customer satisfaction suffer, with complaints about service, food and cleanliness on the rise. Above, a popular restaurant in West Palm Beach, Florida is seen in a file photo">
            <a:extLst>
              <a:ext uri="{FF2B5EF4-FFF2-40B4-BE49-F238E27FC236}">
                <a16:creationId xmlns:a16="http://schemas.microsoft.com/office/drawing/2014/main" id="{5A9C6724-DDDD-4A92-A058-01580DE75F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21" r="2" b="2295"/>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Hotel breakfast buffets, such as the one above at Doubletree by Hilton Orlando, are becoming increasingly rare as hotels cut back on services and amenities to reduce costs">
            <a:extLst>
              <a:ext uri="{FF2B5EF4-FFF2-40B4-BE49-F238E27FC236}">
                <a16:creationId xmlns:a16="http://schemas.microsoft.com/office/drawing/2014/main" id="{CEDDE449-4D32-4F93-A166-F66FECF851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21" r="225"/>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4EC5586-A66D-4508-9F53-41E33432DB5B}"/>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normAutofit/>
          </a:bodyPr>
          <a:lstStyle/>
          <a:p>
            <a:pPr>
              <a:spcAft>
                <a:spcPts val="600"/>
              </a:spcAft>
            </a:pPr>
            <a:r>
              <a:rPr lang="en-US" sz="1200">
                <a:solidFill>
                  <a:schemeClr val="bg1"/>
                </a:solidFill>
                <a:latin typeface="+mn-lt"/>
                <a:cs typeface="+mn-cs"/>
              </a:rPr>
              <a:t>|  </a:t>
            </a:r>
            <a:fld id="{A9965AF2-E279-CB4A-A730-B9D3C0262F98}" type="slidenum">
              <a:rPr lang="en-US" sz="1200">
                <a:solidFill>
                  <a:schemeClr val="bg1"/>
                </a:solidFill>
                <a:latin typeface="+mn-lt"/>
                <a:cs typeface="+mn-cs"/>
              </a:rPr>
              <a:pPr>
                <a:spcAft>
                  <a:spcPts val="600"/>
                </a:spcAft>
              </a:pPr>
              <a:t>7</a:t>
            </a:fld>
            <a:endParaRPr lang="en-US" sz="1200">
              <a:solidFill>
                <a:schemeClr val="bg1"/>
              </a:solidFill>
              <a:latin typeface="+mn-lt"/>
              <a:cs typeface="+mn-cs"/>
            </a:endParaRPr>
          </a:p>
        </p:txBody>
      </p:sp>
      <p:pic>
        <p:nvPicPr>
          <p:cNvPr id="1032" name="Picture 8" descr="Air travelers line up at O'Hare International Airport's United Terminal in September. Airlines in particular have infuriated travelers with massive, seemingly random waves of flight cancellations">
            <a:extLst>
              <a:ext uri="{FF2B5EF4-FFF2-40B4-BE49-F238E27FC236}">
                <a16:creationId xmlns:a16="http://schemas.microsoft.com/office/drawing/2014/main" id="{D0414F26-37D8-47DE-BEC3-6B549840F1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78" r="16395" b="-1"/>
          <a:stretch/>
        </p:blipFill>
        <p:spPr bwMode="auto">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03F5B61-68E5-480F-BCEE-A068035BF09D}"/>
              </a:ext>
            </a:extLst>
          </p:cNvPr>
          <p:cNvSpPr txBox="1"/>
          <p:nvPr/>
        </p:nvSpPr>
        <p:spPr>
          <a:xfrm>
            <a:off x="-208229" y="2574920"/>
            <a:ext cx="3865830" cy="2108269"/>
          </a:xfrm>
          <a:prstGeom prst="rect">
            <a:avLst/>
          </a:prstGeom>
          <a:noFill/>
        </p:spPr>
        <p:txBody>
          <a:bodyPr wrap="square" rtlCol="0">
            <a:spAutoFit/>
          </a:bodyPr>
          <a:lstStyle/>
          <a:p>
            <a:pPr algn="ctr"/>
            <a:r>
              <a:rPr lang="en-US" sz="3100">
                <a:solidFill>
                  <a:schemeClr val="bg1"/>
                </a:solidFill>
              </a:rPr>
              <a:t> Reduced Services</a:t>
            </a:r>
          </a:p>
          <a:p>
            <a:pPr marL="914400" lvl="1" indent="-457200">
              <a:buFont typeface="Arial" panose="020B0604020202020204" pitchFamily="34" charset="0"/>
              <a:buChar char="•"/>
            </a:pPr>
            <a:endParaRPr lang="en-US" sz="2000">
              <a:solidFill>
                <a:schemeClr val="bg1"/>
              </a:solidFill>
            </a:endParaRPr>
          </a:p>
          <a:p>
            <a:pPr marL="914400" lvl="1" indent="-457200">
              <a:buFont typeface="Arial" panose="020B0604020202020204" pitchFamily="34" charset="0"/>
              <a:buChar char="•"/>
            </a:pPr>
            <a:r>
              <a:rPr lang="en-US" sz="2000">
                <a:solidFill>
                  <a:schemeClr val="bg1"/>
                </a:solidFill>
              </a:rPr>
              <a:t>Longer lines</a:t>
            </a:r>
          </a:p>
          <a:p>
            <a:pPr marL="914400" lvl="1" indent="-457200">
              <a:buFont typeface="Arial" panose="020B0604020202020204" pitchFamily="34" charset="0"/>
              <a:buChar char="•"/>
            </a:pPr>
            <a:r>
              <a:rPr lang="en-US" sz="2000">
                <a:solidFill>
                  <a:schemeClr val="bg1"/>
                </a:solidFill>
              </a:rPr>
              <a:t>Longer wait times</a:t>
            </a:r>
          </a:p>
          <a:p>
            <a:pPr marL="914400" lvl="1" indent="-457200">
              <a:buFont typeface="Arial" panose="020B0604020202020204" pitchFamily="34" charset="0"/>
              <a:buChar char="•"/>
            </a:pPr>
            <a:r>
              <a:rPr lang="en-US" sz="2000">
                <a:solidFill>
                  <a:schemeClr val="bg1"/>
                </a:solidFill>
              </a:rPr>
              <a:t>Reduced staffing levels</a:t>
            </a:r>
          </a:p>
          <a:p>
            <a:pPr marL="914400" lvl="1" indent="-457200">
              <a:buFont typeface="Arial" panose="020B0604020202020204" pitchFamily="34" charset="0"/>
              <a:buChar char="•"/>
            </a:pPr>
            <a:r>
              <a:rPr lang="en-US" sz="2000">
                <a:solidFill>
                  <a:schemeClr val="bg1"/>
                </a:solidFill>
              </a:rPr>
              <a:t>Elimination of perks	</a:t>
            </a:r>
          </a:p>
        </p:txBody>
      </p:sp>
      <p:sp>
        <p:nvSpPr>
          <p:cNvPr id="19" name="Rectangle 18">
            <a:extLst>
              <a:ext uri="{FF2B5EF4-FFF2-40B4-BE49-F238E27FC236}">
                <a16:creationId xmlns:a16="http://schemas.microsoft.com/office/drawing/2014/main" id="{07E4C13F-CD86-4985-A51C-20DB6BD6480F}"/>
              </a:ext>
            </a:extLst>
          </p:cNvPr>
          <p:cNvSpPr/>
          <p:nvPr/>
        </p:nvSpPr>
        <p:spPr>
          <a:xfrm>
            <a:off x="94197" y="786389"/>
            <a:ext cx="3042192"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err="1"/>
              <a:t>Skimpflation</a:t>
            </a:r>
            <a:endParaRPr lang="en-US" sz="3600" b="1"/>
          </a:p>
        </p:txBody>
      </p:sp>
    </p:spTree>
    <p:extLst>
      <p:ext uri="{BB962C8B-B14F-4D97-AF65-F5344CB8AC3E}">
        <p14:creationId xmlns:p14="http://schemas.microsoft.com/office/powerpoint/2010/main" val="1852197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sky, ground, beach&#10;&#10;Description automatically generated">
            <a:extLst>
              <a:ext uri="{FF2B5EF4-FFF2-40B4-BE49-F238E27FC236}">
                <a16:creationId xmlns:a16="http://schemas.microsoft.com/office/drawing/2014/main" id="{E3DA922B-4179-BC43-8BF3-B1D9E7C3F191}"/>
              </a:ext>
            </a:extLst>
          </p:cNvPr>
          <p:cNvPicPr>
            <a:picLocks noChangeAspect="1"/>
          </p:cNvPicPr>
          <p:nvPr/>
        </p:nvPicPr>
        <p:blipFill rotWithShape="1">
          <a:blip r:embed="rId3">
            <a:extLst>
              <a:ext uri="{28A0092B-C50C-407E-A947-70E740481C1C}">
                <a14:useLocalDpi xmlns:a14="http://schemas.microsoft.com/office/drawing/2010/main" val="0"/>
              </a:ext>
            </a:extLst>
          </a:blip>
          <a:srcRect t="9932" b="8911"/>
          <a:stretch/>
        </p:blipFill>
        <p:spPr>
          <a:xfrm>
            <a:off x="0" y="-1"/>
            <a:ext cx="12192000" cy="6858001"/>
          </a:xfrm>
          <a:prstGeom prst="rect">
            <a:avLst/>
          </a:prstGeom>
        </p:spPr>
      </p:pic>
      <p:sp>
        <p:nvSpPr>
          <p:cNvPr id="27" name="Rectangle 26">
            <a:extLst>
              <a:ext uri="{FF2B5EF4-FFF2-40B4-BE49-F238E27FC236}">
                <a16:creationId xmlns:a16="http://schemas.microsoft.com/office/drawing/2014/main" id="{7A50BDC2-2B9A-7146-909C-62BE8437F000}"/>
              </a:ext>
            </a:extLst>
          </p:cNvPr>
          <p:cNvSpPr/>
          <p:nvPr/>
        </p:nvSpPr>
        <p:spPr>
          <a:xfrm rot="10800000">
            <a:off x="0" y="-2"/>
            <a:ext cx="12192000" cy="6858001"/>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Title 16">
            <a:extLst>
              <a:ext uri="{FF2B5EF4-FFF2-40B4-BE49-F238E27FC236}">
                <a16:creationId xmlns:a16="http://schemas.microsoft.com/office/drawing/2014/main" id="{55A30C7E-502A-6A45-8B22-2DD6A50E1A0C}"/>
              </a:ext>
            </a:extLst>
          </p:cNvPr>
          <p:cNvSpPr>
            <a:spLocks noGrp="1"/>
          </p:cNvSpPr>
          <p:nvPr>
            <p:ph type="title"/>
          </p:nvPr>
        </p:nvSpPr>
        <p:spPr/>
        <p:txBody>
          <a:bodyPr>
            <a:normAutofit/>
          </a:bodyPr>
          <a:lstStyle/>
          <a:p>
            <a:r>
              <a:rPr lang="en-US" sz="6000"/>
              <a:t>Supply Chain</a:t>
            </a:r>
          </a:p>
        </p:txBody>
      </p:sp>
    </p:spTree>
    <p:extLst>
      <p:ext uri="{BB962C8B-B14F-4D97-AF65-F5344CB8AC3E}">
        <p14:creationId xmlns:p14="http://schemas.microsoft.com/office/powerpoint/2010/main" val="351739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bg">
            <a:extLst>
              <a:ext uri="{FF2B5EF4-FFF2-40B4-BE49-F238E27FC236}">
                <a16:creationId xmlns:a16="http://schemas.microsoft.com/office/drawing/2014/main" id="{DC7ED522-E146-F646-B5DE-A30515BAD758}"/>
              </a:ext>
            </a:extLst>
          </p:cNvPr>
          <p:cNvSpPr/>
          <p:nvPr/>
        </p:nvSpPr>
        <p:spPr>
          <a:xfrm>
            <a:off x="0" y="1"/>
            <a:ext cx="12192000" cy="6857999"/>
          </a:xfrm>
          <a:prstGeom prst="rect">
            <a:avLst/>
          </a:prstGeom>
          <a:solidFill>
            <a:srgbClr val="47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B884127-D3DB-3B4F-83B7-9566CFADBA9A}"/>
              </a:ext>
            </a:extLst>
          </p:cNvPr>
          <p:cNvPicPr>
            <a:picLocks noChangeAspect="1"/>
          </p:cNvPicPr>
          <p:nvPr/>
        </p:nvPicPr>
        <p:blipFill rotWithShape="1">
          <a:blip r:embed="rId3">
            <a:extLst>
              <a:ext uri="{28A0092B-C50C-407E-A947-70E740481C1C}">
                <a14:useLocalDpi xmlns:a14="http://schemas.microsoft.com/office/drawing/2010/main" val="0"/>
              </a:ext>
            </a:extLst>
          </a:blip>
          <a:srcRect l="39804" t="-14595" r="20752" b="14595"/>
          <a:stretch/>
        </p:blipFill>
        <p:spPr>
          <a:xfrm>
            <a:off x="4071938" y="0"/>
            <a:ext cx="4057649" cy="6858000"/>
          </a:xfrm>
          <a:prstGeom prst="rect">
            <a:avLst/>
          </a:prstGeom>
        </p:spPr>
      </p:pic>
      <p:pic>
        <p:nvPicPr>
          <p:cNvPr id="10" name="Picture 9">
            <a:extLst>
              <a:ext uri="{FF2B5EF4-FFF2-40B4-BE49-F238E27FC236}">
                <a16:creationId xmlns:a16="http://schemas.microsoft.com/office/drawing/2014/main" id="{69F7614A-7344-AB45-B6FC-E45265C68F5E}"/>
              </a:ext>
            </a:extLst>
          </p:cNvPr>
          <p:cNvPicPr>
            <a:picLocks noChangeAspect="1"/>
          </p:cNvPicPr>
          <p:nvPr/>
        </p:nvPicPr>
        <p:blipFill rotWithShape="1">
          <a:blip r:embed="rId4">
            <a:extLst>
              <a:ext uri="{28A0092B-C50C-407E-A947-70E740481C1C}">
                <a14:useLocalDpi xmlns:a14="http://schemas.microsoft.com/office/drawing/2010/main" val="0"/>
              </a:ext>
            </a:extLst>
          </a:blip>
          <a:srcRect l="54839" t="19142" r="12441" b="-19142"/>
          <a:stretch/>
        </p:blipFill>
        <p:spPr>
          <a:xfrm>
            <a:off x="8129588" y="0"/>
            <a:ext cx="4062412" cy="6858000"/>
          </a:xfrm>
          <a:prstGeom prst="rect">
            <a:avLst/>
          </a:prstGeom>
        </p:spPr>
      </p:pic>
      <p:pic>
        <p:nvPicPr>
          <p:cNvPr id="7" name="Picture 6">
            <a:extLst>
              <a:ext uri="{FF2B5EF4-FFF2-40B4-BE49-F238E27FC236}">
                <a16:creationId xmlns:a16="http://schemas.microsoft.com/office/drawing/2014/main" id="{CE2ADD8E-304F-1E49-BAD6-CB6661DFC1DC}"/>
              </a:ext>
            </a:extLst>
          </p:cNvPr>
          <p:cNvPicPr>
            <a:picLocks noChangeAspect="1"/>
          </p:cNvPicPr>
          <p:nvPr/>
        </p:nvPicPr>
        <p:blipFill rotWithShape="1">
          <a:blip r:embed="rId5">
            <a:extLst>
              <a:ext uri="{28A0092B-C50C-407E-A947-70E740481C1C}">
                <a14:useLocalDpi xmlns:a14="http://schemas.microsoft.com/office/drawing/2010/main" val="0"/>
              </a:ext>
            </a:extLst>
          </a:blip>
          <a:srcRect l="39439" t="624" r="21117" b="-624"/>
          <a:stretch/>
        </p:blipFill>
        <p:spPr>
          <a:xfrm>
            <a:off x="1" y="0"/>
            <a:ext cx="4057650" cy="6858000"/>
          </a:xfrm>
          <a:prstGeom prst="rect">
            <a:avLst/>
          </a:prstGeom>
        </p:spPr>
      </p:pic>
      <p:sp>
        <p:nvSpPr>
          <p:cNvPr id="34" name="Rectangle 33">
            <a:extLst>
              <a:ext uri="{FF2B5EF4-FFF2-40B4-BE49-F238E27FC236}">
                <a16:creationId xmlns:a16="http://schemas.microsoft.com/office/drawing/2014/main" id="{3E4184A3-FA47-BF40-967C-9D018AD99AC4}"/>
              </a:ext>
            </a:extLst>
          </p:cNvPr>
          <p:cNvSpPr/>
          <p:nvPr/>
        </p:nvSpPr>
        <p:spPr>
          <a:xfrm>
            <a:off x="-1" y="0"/>
            <a:ext cx="12192001" cy="1190848"/>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3" name="Title 2">
            <a:extLst>
              <a:ext uri="{FF2B5EF4-FFF2-40B4-BE49-F238E27FC236}">
                <a16:creationId xmlns:a16="http://schemas.microsoft.com/office/drawing/2014/main" id="{7CBFE226-9BCD-C544-B45C-76EF523A8940}"/>
              </a:ext>
            </a:extLst>
          </p:cNvPr>
          <p:cNvSpPr>
            <a:spLocks noGrp="1"/>
          </p:cNvSpPr>
          <p:nvPr>
            <p:ph type="title"/>
          </p:nvPr>
        </p:nvSpPr>
        <p:spPr>
          <a:xfrm>
            <a:off x="-325924" y="0"/>
            <a:ext cx="12517924" cy="1193800"/>
          </a:xfrm>
        </p:spPr>
        <p:txBody>
          <a:bodyPr/>
          <a:lstStyle/>
          <a:p>
            <a:r>
              <a:rPr lang="en-US"/>
              <a:t>Supply Chain Chaos Driving Inflation</a:t>
            </a:r>
            <a:br>
              <a:rPr lang="en-US"/>
            </a:br>
            <a:r>
              <a:rPr lang="en-US" sz="2800" b="0"/>
              <a:t>Bottlenecks in every link of the supply chain</a:t>
            </a:r>
            <a:endParaRPr lang="en-US" b="0"/>
          </a:p>
        </p:txBody>
      </p:sp>
      <p:sp>
        <p:nvSpPr>
          <p:cNvPr id="16" name="Rectangle 15">
            <a:extLst>
              <a:ext uri="{FF2B5EF4-FFF2-40B4-BE49-F238E27FC236}">
                <a16:creationId xmlns:a16="http://schemas.microsoft.com/office/drawing/2014/main" id="{4BB26957-D0C3-5040-BE65-4E927D39A6B7}"/>
              </a:ext>
            </a:extLst>
          </p:cNvPr>
          <p:cNvSpPr/>
          <p:nvPr/>
        </p:nvSpPr>
        <p:spPr>
          <a:xfrm>
            <a:off x="0" y="4786312"/>
            <a:ext cx="4071938" cy="2071687"/>
          </a:xfrm>
          <a:prstGeom prst="rect">
            <a:avLst/>
          </a:prstGeom>
          <a:solidFill>
            <a:schemeClr val="accent6">
              <a:lumMod val="50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413B24C-5898-DB46-B334-B0D3060AFEC4}"/>
              </a:ext>
            </a:extLst>
          </p:cNvPr>
          <p:cNvSpPr/>
          <p:nvPr/>
        </p:nvSpPr>
        <p:spPr>
          <a:xfrm>
            <a:off x="431007" y="4796699"/>
            <a:ext cx="3195637" cy="2226250"/>
          </a:xfrm>
          <a:prstGeom prst="rect">
            <a:avLst/>
          </a:prstGeom>
        </p:spPr>
        <p:txBody>
          <a:bodyPr wrap="square" lIns="91440" tIns="45720" rIns="91440" bIns="45720" anchor="t">
            <a:spAutoFit/>
          </a:bodyPr>
          <a:lstStyle/>
          <a:p>
            <a:pPr>
              <a:spcAft>
                <a:spcPts val="750"/>
              </a:spcAft>
              <a:buClr>
                <a:schemeClr val="accent3"/>
              </a:buClr>
              <a:buSzPct val="100000"/>
            </a:pPr>
            <a:r>
              <a:rPr lang="en-US" sz="2400">
                <a:solidFill>
                  <a:schemeClr val="accent6">
                    <a:lumMod val="20000"/>
                    <a:lumOff val="80000"/>
                  </a:schemeClr>
                </a:solidFill>
              </a:rPr>
              <a:t>Production</a:t>
            </a:r>
            <a:endParaRPr lang="en-US" sz="2000" spc="-70">
              <a:solidFill>
                <a:schemeClr val="accent6">
                  <a:lumMod val="20000"/>
                  <a:lumOff val="80000"/>
                </a:schemeClr>
              </a:solidFill>
              <a:cs typeface="Arial" panose="020B0604020202020204" pitchFamily="34" charset="0"/>
            </a:endParaRPr>
          </a:p>
          <a:p>
            <a:pPr marL="285750" indent="-285750">
              <a:buClr>
                <a:schemeClr val="accent3"/>
              </a:buClr>
              <a:buSzPct val="100000"/>
              <a:buFont typeface="Arial" panose="020B0604020202020204" pitchFamily="34" charset="0"/>
              <a:buChar char="•"/>
            </a:pPr>
            <a:r>
              <a:rPr lang="en-US">
                <a:solidFill>
                  <a:schemeClr val="bg1"/>
                </a:solidFill>
              </a:rPr>
              <a:t>Covid shutdowns</a:t>
            </a:r>
          </a:p>
          <a:p>
            <a:pPr marL="285750" indent="-285750">
              <a:buClr>
                <a:schemeClr val="accent3"/>
              </a:buClr>
              <a:buSzPct val="100000"/>
              <a:buFont typeface="Arial" panose="020B0604020202020204" pitchFamily="34" charset="0"/>
              <a:buChar char="•"/>
            </a:pPr>
            <a:r>
              <a:rPr lang="en-US">
                <a:solidFill>
                  <a:schemeClr val="bg1"/>
                </a:solidFill>
              </a:rPr>
              <a:t>Worker shortages</a:t>
            </a:r>
          </a:p>
          <a:p>
            <a:pPr marL="285750" indent="-285750">
              <a:buClr>
                <a:schemeClr val="accent3"/>
              </a:buClr>
              <a:buSzPct val="100000"/>
              <a:buFont typeface="Arial" panose="020B0604020202020204" pitchFamily="34" charset="0"/>
              <a:buChar char="•"/>
            </a:pPr>
            <a:r>
              <a:rPr lang="en-US">
                <a:solidFill>
                  <a:schemeClr val="bg1"/>
                </a:solidFill>
              </a:rPr>
              <a:t>Lack of raw materials and components</a:t>
            </a:r>
          </a:p>
          <a:p>
            <a:pPr marL="285750" indent="-285750">
              <a:buClr>
                <a:schemeClr val="accent3"/>
              </a:buClr>
              <a:buSzPct val="100000"/>
              <a:buFont typeface="Arial" panose="020B0604020202020204" pitchFamily="34" charset="0"/>
              <a:buChar char="•"/>
            </a:pPr>
            <a:r>
              <a:rPr lang="en-US">
                <a:solidFill>
                  <a:schemeClr val="bg1"/>
                </a:solidFill>
              </a:rPr>
              <a:t>Energy cost increases</a:t>
            </a:r>
          </a:p>
          <a:p>
            <a:pPr>
              <a:spcAft>
                <a:spcPts val="750"/>
              </a:spcAft>
              <a:buClr>
                <a:schemeClr val="accent3"/>
              </a:buClr>
              <a:buSzPct val="100000"/>
            </a:pPr>
            <a:r>
              <a:rPr lang="en-US">
                <a:solidFill>
                  <a:schemeClr val="bg1"/>
                </a:solidFill>
              </a:rPr>
              <a:t>.</a:t>
            </a:r>
            <a:endParaRPr lang="en-US">
              <a:solidFill>
                <a:schemeClr val="bg1"/>
              </a:solidFill>
              <a:cs typeface="Arial"/>
            </a:endParaRPr>
          </a:p>
        </p:txBody>
      </p:sp>
      <p:sp>
        <p:nvSpPr>
          <p:cNvPr id="19" name="Rectangle 18">
            <a:extLst>
              <a:ext uri="{FF2B5EF4-FFF2-40B4-BE49-F238E27FC236}">
                <a16:creationId xmlns:a16="http://schemas.microsoft.com/office/drawing/2014/main" id="{055B256C-17D6-9E43-9FC1-A26FE8AB3016}"/>
              </a:ext>
            </a:extLst>
          </p:cNvPr>
          <p:cNvSpPr/>
          <p:nvPr/>
        </p:nvSpPr>
        <p:spPr>
          <a:xfrm>
            <a:off x="4071938" y="4786312"/>
            <a:ext cx="4057649" cy="2071687"/>
          </a:xfrm>
          <a:prstGeom prst="rect">
            <a:avLst/>
          </a:prstGeom>
          <a:solidFill>
            <a:schemeClr val="accent6">
              <a:lumMod val="50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6E81069-8444-5640-BBEA-3DCA6FF6C400}"/>
              </a:ext>
            </a:extLst>
          </p:cNvPr>
          <p:cNvSpPr/>
          <p:nvPr/>
        </p:nvSpPr>
        <p:spPr>
          <a:xfrm>
            <a:off x="4488657" y="4797681"/>
            <a:ext cx="3433763" cy="2103140"/>
          </a:xfrm>
          <a:prstGeom prst="rect">
            <a:avLst/>
          </a:prstGeom>
        </p:spPr>
        <p:txBody>
          <a:bodyPr wrap="square">
            <a:spAutoFit/>
          </a:bodyPr>
          <a:lstStyle/>
          <a:p>
            <a:pPr>
              <a:spcAft>
                <a:spcPts val="750"/>
              </a:spcAft>
              <a:buClr>
                <a:schemeClr val="accent3"/>
              </a:buClr>
              <a:buSzPct val="100000"/>
            </a:pPr>
            <a:r>
              <a:rPr lang="en-US" sz="2400">
                <a:solidFill>
                  <a:schemeClr val="accent6">
                    <a:lumMod val="20000"/>
                    <a:lumOff val="80000"/>
                  </a:schemeClr>
                </a:solidFill>
              </a:rPr>
              <a:t>Global Shipping</a:t>
            </a:r>
            <a:endParaRPr lang="en-US" sz="2000" spc="-70">
              <a:solidFill>
                <a:schemeClr val="accent3"/>
              </a:solidFill>
              <a:cs typeface="Arial" panose="020B0604020202020204" pitchFamily="34" charset="0"/>
            </a:endParaRPr>
          </a:p>
          <a:p>
            <a:pPr>
              <a:spcAft>
                <a:spcPts val="750"/>
              </a:spcAft>
              <a:buClr>
                <a:schemeClr val="accent3"/>
              </a:buClr>
              <a:buSzPct val="100000"/>
            </a:pPr>
            <a:r>
              <a:rPr lang="en-US" sz="2000">
                <a:solidFill>
                  <a:schemeClr val="bg1"/>
                </a:solidFill>
              </a:rPr>
              <a:t>Shipping suddenly stopped then restarted; ships diverted to deliver personal protective equipment and essential goods.</a:t>
            </a:r>
          </a:p>
        </p:txBody>
      </p:sp>
      <p:sp>
        <p:nvSpPr>
          <p:cNvPr id="21" name="Rectangle 20">
            <a:extLst>
              <a:ext uri="{FF2B5EF4-FFF2-40B4-BE49-F238E27FC236}">
                <a16:creationId xmlns:a16="http://schemas.microsoft.com/office/drawing/2014/main" id="{24016057-8B4B-7C43-A1E5-5B09FB9A02FC}"/>
              </a:ext>
            </a:extLst>
          </p:cNvPr>
          <p:cNvSpPr/>
          <p:nvPr/>
        </p:nvSpPr>
        <p:spPr>
          <a:xfrm>
            <a:off x="8110537" y="4786312"/>
            <a:ext cx="4071938" cy="2071687"/>
          </a:xfrm>
          <a:prstGeom prst="rect">
            <a:avLst/>
          </a:prstGeom>
          <a:solidFill>
            <a:schemeClr val="accent6">
              <a:lumMod val="50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19725E3-91F1-FE4D-A0F3-F1BC3DEB7C2D}"/>
              </a:ext>
            </a:extLst>
          </p:cNvPr>
          <p:cNvSpPr/>
          <p:nvPr/>
        </p:nvSpPr>
        <p:spPr>
          <a:xfrm>
            <a:off x="8428433" y="4847593"/>
            <a:ext cx="3671887" cy="1395254"/>
          </a:xfrm>
          <a:prstGeom prst="rect">
            <a:avLst/>
          </a:prstGeom>
        </p:spPr>
        <p:txBody>
          <a:bodyPr wrap="square">
            <a:spAutoFit/>
          </a:bodyPr>
          <a:lstStyle/>
          <a:p>
            <a:pPr>
              <a:spcAft>
                <a:spcPts val="750"/>
              </a:spcAft>
              <a:buClr>
                <a:schemeClr val="accent3"/>
              </a:buClr>
              <a:buSzPct val="100000"/>
            </a:pPr>
            <a:r>
              <a:rPr lang="en-US" sz="2400">
                <a:solidFill>
                  <a:schemeClr val="accent6">
                    <a:lumMod val="20000"/>
                    <a:lumOff val="80000"/>
                  </a:schemeClr>
                </a:solidFill>
              </a:rPr>
              <a:t>Ports</a:t>
            </a:r>
            <a:endParaRPr lang="en-US" sz="2000" spc="-70">
              <a:solidFill>
                <a:schemeClr val="accent3"/>
              </a:solidFill>
              <a:cs typeface="Arial" panose="020B0604020202020204" pitchFamily="34" charset="0"/>
            </a:endParaRPr>
          </a:p>
          <a:p>
            <a:pPr marL="285750" indent="-285750">
              <a:buClr>
                <a:schemeClr val="accent3"/>
              </a:buClr>
              <a:buSzPct val="100000"/>
              <a:buFont typeface="Arial" panose="020B0604020202020204" pitchFamily="34" charset="0"/>
              <a:buChar char="•"/>
            </a:pPr>
            <a:r>
              <a:rPr lang="en-US">
                <a:solidFill>
                  <a:schemeClr val="bg1"/>
                </a:solidFill>
              </a:rPr>
              <a:t>Sudden shifts in volume</a:t>
            </a:r>
          </a:p>
          <a:p>
            <a:pPr marL="285750" indent="-285750">
              <a:buClr>
                <a:schemeClr val="accent3"/>
              </a:buClr>
              <a:buSzPct val="100000"/>
              <a:buFont typeface="Arial" panose="020B0604020202020204" pitchFamily="34" charset="0"/>
              <a:buChar char="•"/>
            </a:pPr>
            <a:r>
              <a:rPr lang="en-US">
                <a:solidFill>
                  <a:schemeClr val="bg1"/>
                </a:solidFill>
              </a:rPr>
              <a:t>Worker/trucker shortage</a:t>
            </a:r>
          </a:p>
          <a:p>
            <a:pPr marL="285750" indent="-285750">
              <a:buClr>
                <a:schemeClr val="accent3"/>
              </a:buClr>
              <a:buSzPct val="100000"/>
              <a:buFont typeface="Arial" panose="020B0604020202020204" pitchFamily="34" charset="0"/>
              <a:buChar char="•"/>
            </a:pPr>
            <a:r>
              <a:rPr lang="en-US">
                <a:solidFill>
                  <a:schemeClr val="bg1"/>
                </a:solidFill>
              </a:rPr>
              <a:t>Shortage/surplus of containers</a:t>
            </a:r>
          </a:p>
        </p:txBody>
      </p:sp>
    </p:spTree>
    <p:extLst>
      <p:ext uri="{BB962C8B-B14F-4D97-AF65-F5344CB8AC3E}">
        <p14:creationId xmlns:p14="http://schemas.microsoft.com/office/powerpoint/2010/main" val="130954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P spid="19" grpId="0" animBg="1"/>
      <p:bldP spid="20" grpId="0"/>
      <p:bldP spid="21" grpId="0" animBg="1"/>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LAYOUT" val="ppLayoutObject"/>
</p:tagLst>
</file>

<file path=ppt/theme/theme1.xml><?xml version="1.0" encoding="utf-8"?>
<a:theme xmlns:a="http://schemas.openxmlformats.org/drawingml/2006/main" name="2_Office Theme">
  <a:themeElements>
    <a:clrScheme name="Sectors mono">
      <a:dk1>
        <a:srgbClr val="000000"/>
      </a:dk1>
      <a:lt1>
        <a:srgbClr val="FFFFFF"/>
      </a:lt1>
      <a:dk2>
        <a:srgbClr val="283C75"/>
      </a:dk2>
      <a:lt2>
        <a:srgbClr val="8A1A61"/>
      </a:lt2>
      <a:accent1>
        <a:srgbClr val="3C57A1"/>
      </a:accent1>
      <a:accent2>
        <a:srgbClr val="DE5795"/>
      </a:accent2>
      <a:accent3>
        <a:srgbClr val="80B92F"/>
      </a:accent3>
      <a:accent4>
        <a:srgbClr val="005151"/>
      </a:accent4>
      <a:accent5>
        <a:srgbClr val="E37C49"/>
      </a:accent5>
      <a:accent6>
        <a:srgbClr val="754F97"/>
      </a:accent6>
      <a:hlink>
        <a:srgbClr val="343A49"/>
      </a:hlink>
      <a:folHlink>
        <a:srgbClr val="D0D3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comment xmlns="8614df57-3ffc-4d94-a759-9bd096a31ad6" xsi:nil="true"/>
    <SharedWithUsers xmlns="ff9f1664-8b92-41ff-abc8-12a0c48af88f">
      <UserInfo>
        <DisplayName>Stephanie Guichard</DisplayName>
        <AccountId>14</AccountId>
        <AccountType/>
      </UserInfo>
      <UserInfo>
        <DisplayName>Ray Major</DisplayName>
        <AccountId>18</AccountId>
        <AccountType/>
      </UserInfo>
      <UserInfo>
        <DisplayName>Cindy Burke</DisplayName>
        <AccountId>19</AccountId>
        <AccountType/>
      </UserInfo>
      <UserInfo>
        <DisplayName>April DeJesus</DisplayName>
        <AccountId>106</AccountId>
        <AccountType/>
      </UserInfo>
      <UserInfo>
        <DisplayName>Aileena Wen</DisplayName>
        <AccountId>672</AccountId>
        <AccountType/>
      </UserInfo>
      <UserInfo>
        <DisplayName>Gregory Boscaiu</DisplayName>
        <AccountId>880</AccountId>
        <AccountType/>
      </UserInfo>
      <UserInfo>
        <DisplayName>Jim Miller</DisplayName>
        <AccountId>949</AccountId>
        <AccountType/>
      </UserInfo>
      <UserInfo>
        <DisplayName>Liang Tian</DisplayName>
        <AccountId>835</AccountId>
        <AccountType/>
      </UserInfo>
      <UserInfo>
        <DisplayName>Grace Murphy</DisplayName>
        <AccountId>910</AccountId>
        <AccountType/>
      </UserInfo>
      <UserInfo>
        <DisplayName>Jeffrey Castanon</DisplayName>
        <AccountId>992</AccountId>
        <AccountType/>
      </UserInfo>
      <UserInfo>
        <DisplayName>Jeffrey Chu</DisplayName>
        <AccountId>995</AccountId>
        <AccountType/>
      </UserInfo>
      <UserInfo>
        <DisplayName>Ron Landagan</DisplayName>
        <AccountId>996</AccountId>
        <AccountType/>
      </UserInfo>
      <UserInfo>
        <DisplayName>Cathy Tran</DisplayName>
        <AccountId>998</AccountId>
        <AccountType/>
      </UserInfo>
      <UserInfo>
        <DisplayName>Lisa Starace</DisplayName>
        <AccountId>78</AccountId>
        <AccountType/>
      </UserInfo>
      <UserInfo>
        <DisplayName>Walaa Alani</DisplayName>
        <AccountId>127</AccountId>
        <AccountType/>
      </UserInfo>
      <UserInfo>
        <DisplayName>Karyn Thompson</DisplayName>
        <AccountId>79</AccountId>
        <AccountType/>
      </UserInfo>
      <UserInfo>
        <DisplayName>Rachel Graffeo</DisplayName>
        <AccountId>138</AccountId>
        <AccountType/>
      </UserInfo>
      <UserInfo>
        <DisplayName>Marisa Aguayo</DisplayName>
        <AccountId>959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A28EC77DF2654C9B082E3F4EAE6990" ma:contentTypeVersion="16" ma:contentTypeDescription="Create a new document." ma:contentTypeScope="" ma:versionID="01a4477a479f05f52286344e47c5be4f">
  <xsd:schema xmlns:xsd="http://www.w3.org/2001/XMLSchema" xmlns:xs="http://www.w3.org/2001/XMLSchema" xmlns:p="http://schemas.microsoft.com/office/2006/metadata/properties" xmlns:ns1="http://schemas.microsoft.com/sharepoint/v3" xmlns:ns2="8614df57-3ffc-4d94-a759-9bd096a31ad6" xmlns:ns3="ff9f1664-8b92-41ff-abc8-12a0c48af88f" targetNamespace="http://schemas.microsoft.com/office/2006/metadata/properties" ma:root="true" ma:fieldsID="6f050b6c42b47bd2b18aaed9b3b90490" ns1:_="" ns2:_="" ns3:_="">
    <xsd:import namespace="http://schemas.microsoft.com/sharepoint/v3"/>
    <xsd:import namespace="8614df57-3ffc-4d94-a759-9bd096a31ad6"/>
    <xsd:import namespace="ff9f1664-8b92-41ff-abc8-12a0c48af88f"/>
    <xsd:element name="properties">
      <xsd:complexType>
        <xsd:sequence>
          <xsd:element name="documentManagement">
            <xsd:complexType>
              <xsd:all>
                <xsd:element ref="ns2:comment"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1:_ip_UnifiedCompliancePolicyProperties" minOccurs="0"/>
                <xsd:element ref="ns1:_ip_UnifiedCompliancePolicyUIActio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14df57-3ffc-4d94-a759-9bd096a31ad6" elementFormDefault="qualified">
    <xsd:import namespace="http://schemas.microsoft.com/office/2006/documentManagement/types"/>
    <xsd:import namespace="http://schemas.microsoft.com/office/infopath/2007/PartnerControls"/>
    <xsd:element name="comment" ma:index="8" nillable="true" ma:displayName="comment" ma:format="Dropdown" ma:internalName="comment">
      <xsd:simpleType>
        <xsd:restriction base="dms:Note">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f9f1664-8b92-41ff-abc8-12a0c48af88f"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8B9474-17C5-4817-8948-44369C9E1383}">
  <ds:schemaRefs>
    <ds:schemaRef ds:uri="8614df57-3ffc-4d94-a759-9bd096a31ad6"/>
    <ds:schemaRef ds:uri="ff9f1664-8b92-41ff-abc8-12a0c48af88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FDF7A1E-E466-483A-A836-B857D50766A0}">
  <ds:schemaRefs>
    <ds:schemaRef ds:uri="http://schemas.microsoft.com/sharepoint/v3/contenttype/forms"/>
  </ds:schemaRefs>
</ds:datastoreItem>
</file>

<file path=customXml/itemProps3.xml><?xml version="1.0" encoding="utf-8"?>
<ds:datastoreItem xmlns:ds="http://schemas.openxmlformats.org/officeDocument/2006/customXml" ds:itemID="{174CDAE0-7A7B-49BD-915F-C48083CA8F81}">
  <ds:schemaRefs>
    <ds:schemaRef ds:uri="8614df57-3ffc-4d94-a759-9bd096a31ad6"/>
    <ds:schemaRef ds:uri="ff9f1664-8b92-41ff-abc8-12a0c48af8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24</TotalTime>
  <Words>2192</Words>
  <Application>Microsoft Office PowerPoint</Application>
  <PresentationFormat>Widescreen</PresentationFormat>
  <Paragraphs>294</Paragraphs>
  <Slides>24</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Segoe UI</vt:lpstr>
      <vt:lpstr>Times New Roman</vt:lpstr>
      <vt:lpstr>2_Office Theme</vt:lpstr>
      <vt:lpstr>Regional Economic Update</vt:lpstr>
      <vt:lpstr>COVID-19 is Driving the Regional Economy </vt:lpstr>
      <vt:lpstr>COVID-19 is Driving the Regional Economy</vt:lpstr>
      <vt:lpstr>CPI &amp; PPI: YoY % Change</vt:lpstr>
      <vt:lpstr>Inflation by Category (Dec 2020 to Dec 2021)</vt:lpstr>
      <vt:lpstr>“Shrinkflation”</vt:lpstr>
      <vt:lpstr>PowerPoint Presentation</vt:lpstr>
      <vt:lpstr>Supply Chain</vt:lpstr>
      <vt:lpstr>Supply Chain Chaos Driving Inflation Bottlenecks in every link of the supply chain</vt:lpstr>
      <vt:lpstr>Container Ships Stuck in Traffic at Ports</vt:lpstr>
      <vt:lpstr>Supply Chain  Backlog at Ports:  100+ ships  80,000 Truck Drivers  ????  Price Increases  Record High Demand  Panic Buying / Hoarding  Food Shortages </vt:lpstr>
      <vt:lpstr>Labor Force</vt:lpstr>
      <vt:lpstr>Employment During Recessions San Diego Region</vt:lpstr>
      <vt:lpstr>Hardest Hit Sectors San Diego Region (Feb 2020 – Dec 2021)</vt:lpstr>
      <vt:lpstr>COVID-19 Impact on workforce participation</vt:lpstr>
      <vt:lpstr>North County Economic Development Council Statistics</vt:lpstr>
      <vt:lpstr>PowerPoint Presentation</vt:lpstr>
      <vt:lpstr>Where NCEDC Workers Live</vt:lpstr>
      <vt:lpstr>Where NCEDC Residents Work</vt:lpstr>
      <vt:lpstr>Where NCEDC Residents Work</vt:lpstr>
      <vt:lpstr>Population &amp; Housing Growth and Mobility Hub Coverage</vt:lpstr>
      <vt:lpstr>Mobility Hubs</vt:lpstr>
      <vt:lpstr>What to Expect in 2022</vt:lpstr>
      <vt:lpstr>Stay connected with SANDAG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Posada, Michelle</dc:creator>
  <cp:lastModifiedBy>Erik Bruvold</cp:lastModifiedBy>
  <cp:revision>2</cp:revision>
  <cp:lastPrinted>2021-11-04T00:13:20Z</cp:lastPrinted>
  <dcterms:created xsi:type="dcterms:W3CDTF">2020-12-17T22:47:22Z</dcterms:created>
  <dcterms:modified xsi:type="dcterms:W3CDTF">2022-02-16T14:53:43Z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0x0101007CA28EC77DF2654C9B082E3F4EAE6990</vt:lpwstr>
  </property>
</Properties>
</file>