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77" r:id="rId4"/>
    <p:sldId id="278" r:id="rId5"/>
    <p:sldId id="258" r:id="rId6"/>
    <p:sldId id="279" r:id="rId7"/>
    <p:sldId id="280" r:id="rId8"/>
    <p:sldId id="262" r:id="rId9"/>
    <p:sldId id="269" r:id="rId10"/>
    <p:sldId id="275" r:id="rId11"/>
    <p:sldId id="272" r:id="rId12"/>
    <p:sldId id="281" r:id="rId13"/>
    <p:sldId id="282" r:id="rId14"/>
    <p:sldId id="274" r:id="rId15"/>
    <p:sldId id="276"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E03701-4176-48F8-94C5-AB95C39ECC3B}"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3481862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03701-4176-48F8-94C5-AB95C39ECC3B}"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292920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03701-4176-48F8-94C5-AB95C39ECC3B}"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370617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03701-4176-48F8-94C5-AB95C39ECC3B}"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9CA33-2581-443B-AC53-4BF8E1965830}"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095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03701-4176-48F8-94C5-AB95C39ECC3B}"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2589043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3E03701-4176-48F8-94C5-AB95C39ECC3B}" type="datetimeFigureOut">
              <a:rPr lang="en-US" smtClean="0"/>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4147680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3E03701-4176-48F8-94C5-AB95C39ECC3B}" type="datetimeFigureOut">
              <a:rPr lang="en-US" smtClean="0"/>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3327887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E03701-4176-48F8-94C5-AB95C39ECC3B}"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1588348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E03701-4176-48F8-94C5-AB95C39ECC3B}"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87641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E03701-4176-48F8-94C5-AB95C39ECC3B}"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3566724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03701-4176-48F8-94C5-AB95C39ECC3B}"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298615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E03701-4176-48F8-94C5-AB95C39ECC3B}"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136574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E03701-4176-48F8-94C5-AB95C39ECC3B}" type="datetimeFigureOut">
              <a:rPr lang="en-US" smtClean="0"/>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37826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E03701-4176-48F8-94C5-AB95C39ECC3B}" type="datetimeFigureOut">
              <a:rPr lang="en-US" smtClean="0"/>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285864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03701-4176-48F8-94C5-AB95C39ECC3B}" type="datetimeFigureOut">
              <a:rPr lang="en-US" smtClean="0"/>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255565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03701-4176-48F8-94C5-AB95C39ECC3B}"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293781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03701-4176-48F8-94C5-AB95C39ECC3B}"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9CA33-2581-443B-AC53-4BF8E1965830}" type="slidenum">
              <a:rPr lang="en-US" smtClean="0"/>
              <a:t>‹#›</a:t>
            </a:fld>
            <a:endParaRPr lang="en-US"/>
          </a:p>
        </p:txBody>
      </p:sp>
    </p:spTree>
    <p:extLst>
      <p:ext uri="{BB962C8B-B14F-4D97-AF65-F5344CB8AC3E}">
        <p14:creationId xmlns:p14="http://schemas.microsoft.com/office/powerpoint/2010/main" val="222595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3E03701-4176-48F8-94C5-AB95C39ECC3B}" type="datetimeFigureOut">
              <a:rPr lang="en-US" smtClean="0"/>
              <a:t>2/5/2024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79CA33-2581-443B-AC53-4BF8E1965830}" type="slidenum">
              <a:rPr lang="en-US" smtClean="0"/>
              <a:t>‹#›</a:t>
            </a:fld>
            <a:endParaRPr lang="en-US"/>
          </a:p>
        </p:txBody>
      </p:sp>
    </p:spTree>
    <p:extLst>
      <p:ext uri="{BB962C8B-B14F-4D97-AF65-F5344CB8AC3E}">
        <p14:creationId xmlns:p14="http://schemas.microsoft.com/office/powerpoint/2010/main" val="3208619726"/>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sco.ca.gov/upd_vcp.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E23F-B1EC-4482-B7A7-D5B6FCDF30F9}"/>
              </a:ext>
            </a:extLst>
          </p:cNvPr>
          <p:cNvSpPr>
            <a:spLocks noGrp="1"/>
          </p:cNvSpPr>
          <p:nvPr>
            <p:ph type="ctrTitle"/>
          </p:nvPr>
        </p:nvSpPr>
        <p:spPr/>
        <p:txBody>
          <a:bodyPr/>
          <a:lstStyle/>
          <a:p>
            <a:r>
              <a:rPr lang="en-US" dirty="0"/>
              <a:t>2024 Tax Update</a:t>
            </a:r>
          </a:p>
        </p:txBody>
      </p:sp>
      <p:sp>
        <p:nvSpPr>
          <p:cNvPr id="3" name="Subtitle 2">
            <a:extLst>
              <a:ext uri="{FF2B5EF4-FFF2-40B4-BE49-F238E27FC236}">
                <a16:creationId xmlns:a16="http://schemas.microsoft.com/office/drawing/2014/main" id="{F3472202-E2E1-D8F8-9CE8-2E28979D3E7D}"/>
              </a:ext>
            </a:extLst>
          </p:cNvPr>
          <p:cNvSpPr>
            <a:spLocks noGrp="1"/>
          </p:cNvSpPr>
          <p:nvPr>
            <p:ph type="subTitle" idx="1"/>
          </p:nvPr>
        </p:nvSpPr>
        <p:spPr/>
        <p:txBody>
          <a:bodyPr>
            <a:normAutofit/>
          </a:bodyPr>
          <a:lstStyle/>
          <a:p>
            <a:endParaRPr lang="en-US" dirty="0"/>
          </a:p>
          <a:p>
            <a:r>
              <a:rPr lang="en-US" dirty="0"/>
              <a:t>Jessica Dorsett and April Kriz</a:t>
            </a:r>
          </a:p>
          <a:p>
            <a:r>
              <a:rPr lang="en-US" dirty="0"/>
              <a:t>Magnus Blue LLP</a:t>
            </a:r>
          </a:p>
        </p:txBody>
      </p:sp>
    </p:spTree>
    <p:extLst>
      <p:ext uri="{BB962C8B-B14F-4D97-AF65-F5344CB8AC3E}">
        <p14:creationId xmlns:p14="http://schemas.microsoft.com/office/powerpoint/2010/main" val="138346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E8574E-E130-4A96-B797-D4B3FB226A9C}"/>
              </a:ext>
            </a:extLst>
          </p:cNvPr>
          <p:cNvSpPr>
            <a:spLocks noGrp="1"/>
          </p:cNvSpPr>
          <p:nvPr>
            <p:ph type="title"/>
          </p:nvPr>
        </p:nvSpPr>
        <p:spPr>
          <a:xfrm>
            <a:off x="913796" y="927100"/>
            <a:ext cx="3418766" cy="4616450"/>
          </a:xfrm>
        </p:spPr>
        <p:txBody>
          <a:bodyPr>
            <a:normAutofit/>
          </a:bodyPr>
          <a:lstStyle/>
          <a:p>
            <a:r>
              <a:rPr lang="en-US" sz="3100" dirty="0"/>
              <a:t>CA Passthrough Entity Elective Tax (PTE/PTET)</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8B624C-CE8E-D985-C916-5C0915CB8378}"/>
              </a:ext>
            </a:extLst>
          </p:cNvPr>
          <p:cNvSpPr>
            <a:spLocks noGrp="1"/>
          </p:cNvSpPr>
          <p:nvPr>
            <p:ph idx="1"/>
          </p:nvPr>
        </p:nvSpPr>
        <p:spPr>
          <a:xfrm>
            <a:off x="4976029" y="971549"/>
            <a:ext cx="6291528" cy="4616450"/>
          </a:xfrm>
        </p:spPr>
        <p:txBody>
          <a:bodyPr anchor="ctr">
            <a:normAutofit/>
          </a:bodyPr>
          <a:lstStyle/>
          <a:p>
            <a:pPr>
              <a:lnSpc>
                <a:spcPct val="110000"/>
              </a:lnSpc>
            </a:pPr>
            <a:r>
              <a:rPr lang="en-US" sz="1700" dirty="0"/>
              <a:t>Work around the $10k SALT limitation for owners of passthrough entities (S-corporations and partnerships)</a:t>
            </a:r>
          </a:p>
          <a:p>
            <a:pPr>
              <a:lnSpc>
                <a:spcPct val="110000"/>
              </a:lnSpc>
            </a:pPr>
            <a:r>
              <a:rPr lang="en-US" sz="1700" dirty="0"/>
              <a:t>9.3% tax paid at entity level </a:t>
            </a:r>
          </a:p>
          <a:p>
            <a:pPr lvl="1">
              <a:lnSpc>
                <a:spcPct val="110000"/>
              </a:lnSpc>
            </a:pPr>
            <a:r>
              <a:rPr lang="en-US" sz="1700" dirty="0"/>
              <a:t>Reduces federal ordinary income on K-1</a:t>
            </a:r>
          </a:p>
          <a:p>
            <a:pPr lvl="1">
              <a:lnSpc>
                <a:spcPct val="110000"/>
              </a:lnSpc>
            </a:pPr>
            <a:r>
              <a:rPr lang="en-US" sz="1700" dirty="0"/>
              <a:t>CA tax credit on CA K-1 to owners</a:t>
            </a:r>
          </a:p>
          <a:p>
            <a:pPr>
              <a:lnSpc>
                <a:spcPct val="110000"/>
              </a:lnSpc>
            </a:pPr>
            <a:r>
              <a:rPr lang="en-US" sz="1700" dirty="0"/>
              <a:t>Not all owners have to participate – but caution should be exercised for S-corps</a:t>
            </a:r>
          </a:p>
          <a:p>
            <a:pPr>
              <a:lnSpc>
                <a:spcPct val="110000"/>
              </a:lnSpc>
            </a:pPr>
            <a:r>
              <a:rPr lang="en-US" sz="1700" dirty="0"/>
              <a:t>Doesn’t make sense for everyone; tax planning is necessary</a:t>
            </a:r>
          </a:p>
          <a:p>
            <a:pPr>
              <a:lnSpc>
                <a:spcPct val="110000"/>
              </a:lnSpc>
            </a:pPr>
            <a:r>
              <a:rPr lang="en-US" sz="1700" dirty="0"/>
              <a:t>For 2022, the first payment was due 6/15 to participate; remainder is due by 3/15</a:t>
            </a:r>
          </a:p>
          <a:p>
            <a:pPr>
              <a:lnSpc>
                <a:spcPct val="110000"/>
              </a:lnSpc>
            </a:pPr>
            <a:r>
              <a:rPr lang="en-US" sz="1700" dirty="0"/>
              <a:t>Caution: Cannot apply prior year refunds to next year payments</a:t>
            </a:r>
          </a:p>
        </p:txBody>
      </p:sp>
    </p:spTree>
    <p:extLst>
      <p:ext uri="{BB962C8B-B14F-4D97-AF65-F5344CB8AC3E}">
        <p14:creationId xmlns:p14="http://schemas.microsoft.com/office/powerpoint/2010/main" val="1028399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F985-33BF-42C2-0E36-D441559BE8A2}"/>
              </a:ext>
            </a:extLst>
          </p:cNvPr>
          <p:cNvSpPr>
            <a:spLocks noGrp="1"/>
          </p:cNvSpPr>
          <p:nvPr>
            <p:ph type="title"/>
          </p:nvPr>
        </p:nvSpPr>
        <p:spPr/>
        <p:txBody>
          <a:bodyPr>
            <a:normAutofit/>
          </a:bodyPr>
          <a:lstStyle/>
          <a:p>
            <a:r>
              <a:rPr lang="en-US" dirty="0"/>
              <a:t>Multistate (Nexus)</a:t>
            </a:r>
          </a:p>
        </p:txBody>
      </p:sp>
      <p:sp>
        <p:nvSpPr>
          <p:cNvPr id="3" name="Content Placeholder 2">
            <a:extLst>
              <a:ext uri="{FF2B5EF4-FFF2-40B4-BE49-F238E27FC236}">
                <a16:creationId xmlns:a16="http://schemas.microsoft.com/office/drawing/2014/main" id="{7FF5845C-6C1A-2D5E-CBAE-E71AE09DD76F}"/>
              </a:ext>
            </a:extLst>
          </p:cNvPr>
          <p:cNvSpPr>
            <a:spLocks noGrp="1"/>
          </p:cNvSpPr>
          <p:nvPr>
            <p:ph idx="1"/>
          </p:nvPr>
        </p:nvSpPr>
        <p:spPr/>
        <p:txBody>
          <a:bodyPr anchor="ctr">
            <a:normAutofit/>
          </a:bodyPr>
          <a:lstStyle/>
          <a:p>
            <a:pPr>
              <a:lnSpc>
                <a:spcPct val="110000"/>
              </a:lnSpc>
            </a:pPr>
            <a:r>
              <a:rPr lang="en-US" dirty="0"/>
              <a:t>States are becoming more aggressive in taxing out of state business</a:t>
            </a:r>
            <a:endParaRPr lang="en-US"/>
          </a:p>
          <a:p>
            <a:pPr>
              <a:lnSpc>
                <a:spcPct val="110000"/>
              </a:lnSpc>
            </a:pPr>
            <a:r>
              <a:rPr lang="en-US" dirty="0"/>
              <a:t>Possible triggers to taxation in other states:</a:t>
            </a:r>
            <a:endParaRPr lang="en-US"/>
          </a:p>
          <a:p>
            <a:pPr lvl="1">
              <a:lnSpc>
                <a:spcPct val="110000"/>
              </a:lnSpc>
            </a:pPr>
            <a:r>
              <a:rPr lang="en-US" dirty="0"/>
              <a:t>Wages (remote workers)</a:t>
            </a:r>
            <a:endParaRPr lang="en-US"/>
          </a:p>
          <a:p>
            <a:pPr lvl="1">
              <a:lnSpc>
                <a:spcPct val="110000"/>
              </a:lnSpc>
            </a:pPr>
            <a:r>
              <a:rPr lang="en-US" dirty="0"/>
              <a:t>Physical presence (office, sales team)</a:t>
            </a:r>
            <a:endParaRPr lang="en-US"/>
          </a:p>
          <a:p>
            <a:pPr lvl="1">
              <a:lnSpc>
                <a:spcPct val="110000"/>
              </a:lnSpc>
            </a:pPr>
            <a:r>
              <a:rPr lang="en-US" dirty="0"/>
              <a:t>Revenues (service based industries – where are your customers?)</a:t>
            </a:r>
            <a:endParaRPr lang="en-US"/>
          </a:p>
          <a:p>
            <a:pPr lvl="1">
              <a:lnSpc>
                <a:spcPct val="110000"/>
              </a:lnSpc>
            </a:pPr>
            <a:r>
              <a:rPr lang="en-US" dirty="0"/>
              <a:t>Sales of tangible items protected by Public Law 86-272 – for now</a:t>
            </a:r>
            <a:endParaRPr lang="en-US"/>
          </a:p>
          <a:p>
            <a:pPr>
              <a:lnSpc>
                <a:spcPct val="110000"/>
              </a:lnSpc>
            </a:pPr>
            <a:r>
              <a:rPr lang="en-US" dirty="0"/>
              <a:t>Each state is different (establishing nexus and how taxed not always the same)</a:t>
            </a:r>
            <a:endParaRPr lang="en-US"/>
          </a:p>
          <a:p>
            <a:pPr>
              <a:lnSpc>
                <a:spcPct val="110000"/>
              </a:lnSpc>
            </a:pPr>
            <a:r>
              <a:rPr lang="en-US" dirty="0"/>
              <a:t>Tax planning considerations</a:t>
            </a:r>
            <a:endParaRPr lang="en-US"/>
          </a:p>
        </p:txBody>
      </p:sp>
    </p:spTree>
    <p:extLst>
      <p:ext uri="{BB962C8B-B14F-4D97-AF65-F5344CB8AC3E}">
        <p14:creationId xmlns:p14="http://schemas.microsoft.com/office/powerpoint/2010/main" val="3721750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4B27-6CE4-BDCC-D17C-A4B12BD85599}"/>
              </a:ext>
            </a:extLst>
          </p:cNvPr>
          <p:cNvSpPr>
            <a:spLocks noGrp="1"/>
          </p:cNvSpPr>
          <p:nvPr>
            <p:ph type="title"/>
          </p:nvPr>
        </p:nvSpPr>
        <p:spPr/>
        <p:txBody>
          <a:bodyPr>
            <a:normAutofit/>
          </a:bodyPr>
          <a:lstStyle/>
          <a:p>
            <a:r>
              <a:rPr lang="en-US"/>
              <a:t>Beneficial Ownership Reporting</a:t>
            </a:r>
            <a:endParaRPr lang="en-US" dirty="0"/>
          </a:p>
        </p:txBody>
      </p:sp>
      <p:sp>
        <p:nvSpPr>
          <p:cNvPr id="3" name="Content Placeholder 2">
            <a:extLst>
              <a:ext uri="{FF2B5EF4-FFF2-40B4-BE49-F238E27FC236}">
                <a16:creationId xmlns:a16="http://schemas.microsoft.com/office/drawing/2014/main" id="{44588FBD-835E-752C-5835-CB4B60AB125A}"/>
              </a:ext>
            </a:extLst>
          </p:cNvPr>
          <p:cNvSpPr>
            <a:spLocks noGrp="1"/>
          </p:cNvSpPr>
          <p:nvPr>
            <p:ph idx="1"/>
          </p:nvPr>
        </p:nvSpPr>
        <p:spPr>
          <a:xfrm>
            <a:off x="563418" y="1588655"/>
            <a:ext cx="11231417" cy="5033817"/>
          </a:xfrm>
        </p:spPr>
        <p:txBody>
          <a:bodyPr anchor="ctr">
            <a:normAutofit/>
          </a:bodyPr>
          <a:lstStyle/>
          <a:p>
            <a:pPr>
              <a:lnSpc>
                <a:spcPct val="110000"/>
              </a:lnSpc>
            </a:pPr>
            <a:r>
              <a:rPr lang="en-US" sz="1600" dirty="0"/>
              <a:t>1/1/24 – New Businesses</a:t>
            </a:r>
          </a:p>
          <a:p>
            <a:pPr>
              <a:lnSpc>
                <a:spcPct val="110000"/>
              </a:lnSpc>
            </a:pPr>
            <a:r>
              <a:rPr lang="en-US" sz="1600" dirty="0"/>
              <a:t>1/1/25 – Existing Businesses</a:t>
            </a:r>
          </a:p>
          <a:p>
            <a:pPr>
              <a:lnSpc>
                <a:spcPct val="110000"/>
              </a:lnSpc>
            </a:pPr>
            <a:r>
              <a:rPr lang="en-US" sz="1600" dirty="0"/>
              <a:t>Reporting Requirements</a:t>
            </a:r>
          </a:p>
          <a:p>
            <a:pPr lvl="1">
              <a:lnSpc>
                <a:spcPct val="110000"/>
              </a:lnSpc>
            </a:pPr>
            <a:r>
              <a:rPr lang="en-US" sz="1600" dirty="0"/>
              <a:t>Who must file – entities that register with the state Secretary of State (or similar agency)</a:t>
            </a:r>
          </a:p>
          <a:p>
            <a:pPr lvl="1">
              <a:lnSpc>
                <a:spcPct val="110000"/>
              </a:lnSpc>
            </a:pPr>
            <a:r>
              <a:rPr lang="en-US" sz="1600" dirty="0"/>
              <a:t>What is reported: Ownership and certain related persons, officers, those who “exercise control” – need name, DOB, residential address, ID#, image of documents (ID cards, etc.)</a:t>
            </a:r>
          </a:p>
          <a:p>
            <a:pPr>
              <a:lnSpc>
                <a:spcPct val="110000"/>
              </a:lnSpc>
            </a:pPr>
            <a:r>
              <a:rPr lang="en-US" sz="1600" dirty="0"/>
              <a:t>Exempt: “Large operating companies” – 20+ full time employees, with US physical office, </a:t>
            </a:r>
            <a:r>
              <a:rPr lang="en-US" sz="1600" u="sng" dirty="0"/>
              <a:t>and</a:t>
            </a:r>
            <a:r>
              <a:rPr lang="en-US" sz="1600" dirty="0"/>
              <a:t> filed federal income tax return with more than $5million in US gross receipts or sales</a:t>
            </a:r>
          </a:p>
          <a:p>
            <a:pPr lvl="1">
              <a:lnSpc>
                <a:spcPct val="110000"/>
              </a:lnSpc>
            </a:pPr>
            <a:r>
              <a:rPr lang="en-US" sz="1600" dirty="0"/>
              <a:t>Certain listed industries</a:t>
            </a:r>
          </a:p>
          <a:p>
            <a:pPr>
              <a:lnSpc>
                <a:spcPct val="110000"/>
              </a:lnSpc>
            </a:pPr>
            <a:r>
              <a:rPr lang="en-US" sz="1600" dirty="0"/>
              <a:t>Recommendation – individuals to get own “</a:t>
            </a:r>
            <a:r>
              <a:rPr lang="en-US" sz="1600" dirty="0" err="1"/>
              <a:t>FinCIN</a:t>
            </a:r>
            <a:r>
              <a:rPr lang="en-US" sz="1600" dirty="0"/>
              <a:t> Identifier”</a:t>
            </a:r>
          </a:p>
          <a:p>
            <a:pPr>
              <a:lnSpc>
                <a:spcPct val="110000"/>
              </a:lnSpc>
            </a:pPr>
            <a:r>
              <a:rPr lang="en-US" sz="1600" dirty="0"/>
              <a:t>Due dates:  90 day grace period for 2024; 30 days after 12/31/24; </a:t>
            </a:r>
          </a:p>
          <a:p>
            <a:pPr lvl="1">
              <a:lnSpc>
                <a:spcPct val="110000"/>
              </a:lnSpc>
            </a:pPr>
            <a:r>
              <a:rPr lang="en-US" sz="1600" dirty="0"/>
              <a:t>Initial filing; then update whenever there’s a change to the information</a:t>
            </a:r>
          </a:p>
        </p:txBody>
      </p:sp>
    </p:spTree>
    <p:extLst>
      <p:ext uri="{BB962C8B-B14F-4D97-AF65-F5344CB8AC3E}">
        <p14:creationId xmlns:p14="http://schemas.microsoft.com/office/powerpoint/2010/main" val="1518311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EA52-7621-A017-D933-FCC37C92063B}"/>
              </a:ext>
            </a:extLst>
          </p:cNvPr>
          <p:cNvSpPr>
            <a:spLocks noGrp="1"/>
          </p:cNvSpPr>
          <p:nvPr>
            <p:ph type="title"/>
          </p:nvPr>
        </p:nvSpPr>
        <p:spPr>
          <a:xfrm>
            <a:off x="4927472" y="609600"/>
            <a:ext cx="6340084" cy="1326321"/>
          </a:xfrm>
        </p:spPr>
        <p:txBody>
          <a:bodyPr>
            <a:normAutofit/>
          </a:bodyPr>
          <a:lstStyle/>
          <a:p>
            <a:r>
              <a:rPr lang="en-US" dirty="0"/>
              <a:t>Unclaimed Property Reporting</a:t>
            </a:r>
          </a:p>
        </p:txBody>
      </p:sp>
      <p:pic>
        <p:nvPicPr>
          <p:cNvPr id="5" name="Picture 4" descr="Figures of houses in different position and sizes">
            <a:extLst>
              <a:ext uri="{FF2B5EF4-FFF2-40B4-BE49-F238E27FC236}">
                <a16:creationId xmlns:a16="http://schemas.microsoft.com/office/drawing/2014/main" id="{27D7AEF0-318A-B8E4-9783-11CAFAF638E3}"/>
              </a:ext>
            </a:extLst>
          </p:cNvPr>
          <p:cNvPicPr>
            <a:picLocks noChangeAspect="1"/>
          </p:cNvPicPr>
          <p:nvPr/>
        </p:nvPicPr>
        <p:blipFill rotWithShape="1">
          <a:blip r:embed="rId3"/>
          <a:srcRect l="22241" r="39734"/>
          <a:stretch/>
        </p:blipFill>
        <p:spPr>
          <a:xfrm>
            <a:off x="20" y="10"/>
            <a:ext cx="4635987" cy="6857990"/>
          </a:xfrm>
          <a:prstGeom prst="rect">
            <a:avLst/>
          </a:prstGeom>
        </p:spPr>
      </p:pic>
      <p:sp>
        <p:nvSpPr>
          <p:cNvPr id="3" name="Content Placeholder 2">
            <a:extLst>
              <a:ext uri="{FF2B5EF4-FFF2-40B4-BE49-F238E27FC236}">
                <a16:creationId xmlns:a16="http://schemas.microsoft.com/office/drawing/2014/main" id="{B45B27D1-5CB3-A2A1-1831-902A6EE58DF6}"/>
              </a:ext>
            </a:extLst>
          </p:cNvPr>
          <p:cNvSpPr>
            <a:spLocks noGrp="1"/>
          </p:cNvSpPr>
          <p:nvPr>
            <p:ph idx="1"/>
          </p:nvPr>
        </p:nvSpPr>
        <p:spPr>
          <a:xfrm>
            <a:off x="4927471" y="2096064"/>
            <a:ext cx="6340085" cy="3695136"/>
          </a:xfrm>
        </p:spPr>
        <p:txBody>
          <a:bodyPr>
            <a:normAutofit/>
          </a:bodyPr>
          <a:lstStyle/>
          <a:p>
            <a:pPr>
              <a:lnSpc>
                <a:spcPct val="110000"/>
              </a:lnSpc>
            </a:pPr>
            <a:r>
              <a:rPr lang="en-US" sz="1900"/>
              <a:t>Requirements: Must review records annual to determine if holding any funds, securities, or other properties that have been unclaimed for the required dormancy period. Wages must be surrendered to the state if not claimed by the employee within 1 year. Most other property is 3 years</a:t>
            </a:r>
          </a:p>
          <a:p>
            <a:pPr>
              <a:lnSpc>
                <a:spcPct val="110000"/>
              </a:lnSpc>
            </a:pPr>
            <a:r>
              <a:rPr lang="en-US" sz="1900"/>
              <a:t>Voluntary Compliance Program: </a:t>
            </a:r>
            <a:r>
              <a:rPr lang="en-US" sz="1900">
                <a:hlinkClick r:id="rId4"/>
              </a:rPr>
              <a:t>www.sco.ca.gov/upd_vcp.html</a:t>
            </a:r>
            <a:endParaRPr lang="en-US" sz="1900"/>
          </a:p>
          <a:p>
            <a:pPr>
              <a:lnSpc>
                <a:spcPct val="110000"/>
              </a:lnSpc>
            </a:pPr>
            <a:r>
              <a:rPr lang="en-US" sz="1900"/>
              <a:t>Question on CA tax return – be sure to answer appropriately</a:t>
            </a:r>
          </a:p>
        </p:txBody>
      </p:sp>
      <p:cxnSp>
        <p:nvCxnSpPr>
          <p:cNvPr id="9" name="Straight Connector 8">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406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FB46-3D1E-840E-2571-07A5030C82C4}"/>
              </a:ext>
            </a:extLst>
          </p:cNvPr>
          <p:cNvSpPr>
            <a:spLocks noGrp="1"/>
          </p:cNvSpPr>
          <p:nvPr>
            <p:ph type="title"/>
          </p:nvPr>
        </p:nvSpPr>
        <p:spPr>
          <a:xfrm>
            <a:off x="4927472" y="609600"/>
            <a:ext cx="6340084" cy="1326321"/>
          </a:xfrm>
        </p:spPr>
        <p:txBody>
          <a:bodyPr vert="horz" lIns="91440" tIns="45720" rIns="91440" bIns="45720" rtlCol="0" anchor="ctr">
            <a:normAutofit/>
          </a:bodyPr>
          <a:lstStyle/>
          <a:p>
            <a:r>
              <a:rPr lang="en-US" dirty="0"/>
              <a:t>Other Notes:</a:t>
            </a:r>
          </a:p>
        </p:txBody>
      </p:sp>
      <p:pic>
        <p:nvPicPr>
          <p:cNvPr id="6" name="Content Placeholder 5" descr="Close-up of a calculator keypad">
            <a:extLst>
              <a:ext uri="{FF2B5EF4-FFF2-40B4-BE49-F238E27FC236}">
                <a16:creationId xmlns:a16="http://schemas.microsoft.com/office/drawing/2014/main" id="{4689A5A1-847F-2860-5C5B-5DD5EB0602B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4563" r="30652" b="-1"/>
          <a:stretch/>
        </p:blipFill>
        <p:spPr>
          <a:xfrm>
            <a:off x="20" y="10"/>
            <a:ext cx="4635987" cy="6857990"/>
          </a:xfrm>
          <a:prstGeom prst="rect">
            <a:avLst/>
          </a:prstGeom>
        </p:spPr>
      </p:pic>
      <p:sp>
        <p:nvSpPr>
          <p:cNvPr id="3" name="Content Placeholder 2">
            <a:extLst>
              <a:ext uri="{FF2B5EF4-FFF2-40B4-BE49-F238E27FC236}">
                <a16:creationId xmlns:a16="http://schemas.microsoft.com/office/drawing/2014/main" id="{CA9A0C21-43F9-5423-4A20-FC48749D6673}"/>
              </a:ext>
            </a:extLst>
          </p:cNvPr>
          <p:cNvSpPr>
            <a:spLocks noGrp="1"/>
          </p:cNvSpPr>
          <p:nvPr>
            <p:ph sz="half" idx="1"/>
          </p:nvPr>
        </p:nvSpPr>
        <p:spPr>
          <a:xfrm>
            <a:off x="4927471" y="2096064"/>
            <a:ext cx="6340085" cy="3695136"/>
          </a:xfrm>
        </p:spPr>
        <p:txBody>
          <a:bodyPr vert="horz" lIns="91440" tIns="45720" rIns="91440" bIns="45720" rtlCol="0">
            <a:normAutofit/>
          </a:bodyPr>
          <a:lstStyle/>
          <a:p>
            <a:pPr>
              <a:lnSpc>
                <a:spcPct val="110000"/>
              </a:lnSpc>
            </a:pPr>
            <a:r>
              <a:rPr lang="en-US" dirty="0"/>
              <a:t>1.1% SDI tax - wage cap eliminated; can consider a self-insured plan</a:t>
            </a:r>
          </a:p>
          <a:p>
            <a:pPr>
              <a:lnSpc>
                <a:spcPct val="110000"/>
              </a:lnSpc>
            </a:pPr>
            <a:r>
              <a:rPr lang="en-US" dirty="0"/>
              <a:t>New Tax Credit for new 401k plans (100 employees or less)</a:t>
            </a:r>
          </a:p>
          <a:p>
            <a:pPr>
              <a:lnSpc>
                <a:spcPct val="110000"/>
              </a:lnSpc>
            </a:pPr>
            <a:r>
              <a:rPr lang="en-US" dirty="0"/>
              <a:t>Military spouse retirement plan eligibility credit for small employers</a:t>
            </a:r>
          </a:p>
          <a:p>
            <a:pPr>
              <a:lnSpc>
                <a:spcPct val="110000"/>
              </a:lnSpc>
            </a:pPr>
            <a:endParaRPr lang="en-US" dirty="0"/>
          </a:p>
        </p:txBody>
      </p:sp>
      <p:cxnSp>
        <p:nvCxnSpPr>
          <p:cNvPr id="13" name="Straight Connector 10">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42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79A1-FC04-DCB7-4ECA-1DAC01CB5DDD}"/>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463EE752-CB4F-B815-F2AD-0253ABD52177}"/>
              </a:ext>
            </a:extLst>
          </p:cNvPr>
          <p:cNvSpPr>
            <a:spLocks noGrp="1"/>
          </p:cNvSpPr>
          <p:nvPr>
            <p:ph type="body" idx="1"/>
          </p:nvPr>
        </p:nvSpPr>
        <p:spPr/>
        <p:txBody>
          <a:bodyPr/>
          <a:lstStyle/>
          <a:p>
            <a:r>
              <a:rPr lang="en-US" dirty="0"/>
              <a:t>Jessica Dorsett, CPA</a:t>
            </a:r>
          </a:p>
        </p:txBody>
      </p:sp>
      <p:sp>
        <p:nvSpPr>
          <p:cNvPr id="4" name="Content Placeholder 3">
            <a:extLst>
              <a:ext uri="{FF2B5EF4-FFF2-40B4-BE49-F238E27FC236}">
                <a16:creationId xmlns:a16="http://schemas.microsoft.com/office/drawing/2014/main" id="{58122245-5AE7-74A1-59E3-304C2ED7386D}"/>
              </a:ext>
            </a:extLst>
          </p:cNvPr>
          <p:cNvSpPr>
            <a:spLocks noGrp="1"/>
          </p:cNvSpPr>
          <p:nvPr>
            <p:ph sz="half" idx="2"/>
          </p:nvPr>
        </p:nvSpPr>
        <p:spPr>
          <a:xfrm>
            <a:off x="913795" y="2912232"/>
            <a:ext cx="5107208" cy="823912"/>
          </a:xfrm>
        </p:spPr>
        <p:txBody>
          <a:bodyPr/>
          <a:lstStyle/>
          <a:p>
            <a:pPr marL="0" indent="0">
              <a:buNone/>
            </a:pPr>
            <a:r>
              <a:rPr lang="en-US" dirty="0"/>
              <a:t>   Jessica@magnusblue.com</a:t>
            </a:r>
          </a:p>
        </p:txBody>
      </p:sp>
      <p:sp>
        <p:nvSpPr>
          <p:cNvPr id="5" name="Text Placeholder 4">
            <a:extLst>
              <a:ext uri="{FF2B5EF4-FFF2-40B4-BE49-F238E27FC236}">
                <a16:creationId xmlns:a16="http://schemas.microsoft.com/office/drawing/2014/main" id="{61197531-CFFC-3843-6A7F-04F56CC88FB6}"/>
              </a:ext>
            </a:extLst>
          </p:cNvPr>
          <p:cNvSpPr>
            <a:spLocks noGrp="1"/>
          </p:cNvSpPr>
          <p:nvPr>
            <p:ph type="body" sz="quarter" idx="3"/>
          </p:nvPr>
        </p:nvSpPr>
        <p:spPr/>
        <p:txBody>
          <a:bodyPr/>
          <a:lstStyle/>
          <a:p>
            <a:r>
              <a:rPr lang="en-US" dirty="0"/>
              <a:t>April Kriz, CPA</a:t>
            </a:r>
          </a:p>
        </p:txBody>
      </p:sp>
      <p:sp>
        <p:nvSpPr>
          <p:cNvPr id="6" name="Content Placeholder 5">
            <a:extLst>
              <a:ext uri="{FF2B5EF4-FFF2-40B4-BE49-F238E27FC236}">
                <a16:creationId xmlns:a16="http://schemas.microsoft.com/office/drawing/2014/main" id="{7F0FE32E-6307-CF9E-2341-178A4A6FEE75}"/>
              </a:ext>
            </a:extLst>
          </p:cNvPr>
          <p:cNvSpPr>
            <a:spLocks noGrp="1"/>
          </p:cNvSpPr>
          <p:nvPr>
            <p:ph sz="quarter" idx="4"/>
          </p:nvPr>
        </p:nvSpPr>
        <p:spPr/>
        <p:txBody>
          <a:bodyPr/>
          <a:lstStyle/>
          <a:p>
            <a:pPr marL="0" indent="0">
              <a:buNone/>
            </a:pPr>
            <a:r>
              <a:rPr lang="en-US" dirty="0"/>
              <a:t>    April@magnusblue.com</a:t>
            </a:r>
          </a:p>
        </p:txBody>
      </p:sp>
    </p:spTree>
    <p:extLst>
      <p:ext uri="{BB962C8B-B14F-4D97-AF65-F5344CB8AC3E}">
        <p14:creationId xmlns:p14="http://schemas.microsoft.com/office/powerpoint/2010/main" val="305218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ite and black robot hands">
            <a:extLst>
              <a:ext uri="{FF2B5EF4-FFF2-40B4-BE49-F238E27FC236}">
                <a16:creationId xmlns:a16="http://schemas.microsoft.com/office/drawing/2014/main" id="{46E13BD1-CD93-76BB-6A65-A1CFE2070268}"/>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574" cy="6858000"/>
          </a:xfrm>
          <a:prstGeom prst="rect">
            <a:avLst/>
          </a:prstGeom>
        </p:spPr>
      </p:pic>
      <p:sp>
        <p:nvSpPr>
          <p:cNvPr id="2" name="Title 1">
            <a:extLst>
              <a:ext uri="{FF2B5EF4-FFF2-40B4-BE49-F238E27FC236}">
                <a16:creationId xmlns:a16="http://schemas.microsoft.com/office/drawing/2014/main" id="{8E545796-3AC7-8751-B9CA-9487E73934BA}"/>
              </a:ext>
            </a:extLst>
          </p:cNvPr>
          <p:cNvSpPr>
            <a:spLocks noGrp="1"/>
          </p:cNvSpPr>
          <p:nvPr>
            <p:ph type="title"/>
          </p:nvPr>
        </p:nvSpPr>
        <p:spPr/>
        <p:txBody>
          <a:bodyPr/>
          <a:lstStyle/>
          <a:p>
            <a:r>
              <a:rPr lang="en-US" dirty="0"/>
              <a:t>Research And Experiment</a:t>
            </a:r>
          </a:p>
        </p:txBody>
      </p:sp>
      <p:sp>
        <p:nvSpPr>
          <p:cNvPr id="3" name="Content Placeholder 2">
            <a:extLst>
              <a:ext uri="{FF2B5EF4-FFF2-40B4-BE49-F238E27FC236}">
                <a16:creationId xmlns:a16="http://schemas.microsoft.com/office/drawing/2014/main" id="{0291F9FE-1C6C-C36B-1881-3AA8AB8C82A0}"/>
              </a:ext>
            </a:extLst>
          </p:cNvPr>
          <p:cNvSpPr>
            <a:spLocks noGrp="1"/>
          </p:cNvSpPr>
          <p:nvPr>
            <p:ph sz="half" idx="1"/>
          </p:nvPr>
        </p:nvSpPr>
        <p:spPr/>
        <p:txBody>
          <a:bodyPr>
            <a:normAutofit fontScale="92500" lnSpcReduction="20000"/>
          </a:bodyPr>
          <a:lstStyle/>
          <a:p>
            <a:r>
              <a:rPr lang="en-US" u="sng" dirty="0"/>
              <a:t>Pre-2022</a:t>
            </a:r>
          </a:p>
          <a:p>
            <a:pPr lvl="1"/>
            <a:r>
              <a:rPr lang="en-US" dirty="0"/>
              <a:t>All R&amp;E expenses were deducted when incurred or paid</a:t>
            </a:r>
          </a:p>
          <a:p>
            <a:pPr lvl="1"/>
            <a:r>
              <a:rPr lang="en-US" dirty="0"/>
              <a:t>No capitalization requirements; but if capitalized, subsequent disposals were taken as losses if applicable</a:t>
            </a:r>
          </a:p>
          <a:p>
            <a:pPr lvl="1"/>
            <a:r>
              <a:rPr lang="en-US"/>
              <a:t>R&amp;D </a:t>
            </a:r>
            <a:r>
              <a:rPr lang="en-US" dirty="0"/>
              <a:t>credit available with very little documentation/reporting requirements</a:t>
            </a:r>
          </a:p>
        </p:txBody>
      </p:sp>
      <p:sp>
        <p:nvSpPr>
          <p:cNvPr id="4" name="Content Placeholder 3">
            <a:extLst>
              <a:ext uri="{FF2B5EF4-FFF2-40B4-BE49-F238E27FC236}">
                <a16:creationId xmlns:a16="http://schemas.microsoft.com/office/drawing/2014/main" id="{71C389BC-8AA7-FC3E-B62B-2141A2609783}"/>
              </a:ext>
            </a:extLst>
          </p:cNvPr>
          <p:cNvSpPr>
            <a:spLocks noGrp="1"/>
          </p:cNvSpPr>
          <p:nvPr>
            <p:ph sz="half" idx="2"/>
          </p:nvPr>
        </p:nvSpPr>
        <p:spPr/>
        <p:txBody>
          <a:bodyPr>
            <a:normAutofit fontScale="92500" lnSpcReduction="20000"/>
          </a:bodyPr>
          <a:lstStyle/>
          <a:p>
            <a:r>
              <a:rPr lang="en-US" u="sng" dirty="0"/>
              <a:t>Beginning with tax years after 12/31/21</a:t>
            </a:r>
            <a:endParaRPr lang="en-US" dirty="0"/>
          </a:p>
          <a:p>
            <a:pPr lvl="1"/>
            <a:r>
              <a:rPr lang="en-US" dirty="0"/>
              <a:t>All “specified research or experimental (SRE) expenditures” must be capitalized and amortized over 5 </a:t>
            </a:r>
            <a:r>
              <a:rPr lang="en-US" dirty="0" err="1"/>
              <a:t>yrs</a:t>
            </a:r>
            <a:r>
              <a:rPr lang="en-US" dirty="0"/>
              <a:t> (if US) or 15 </a:t>
            </a:r>
            <a:r>
              <a:rPr lang="en-US" dirty="0" err="1"/>
              <a:t>yrs</a:t>
            </a:r>
            <a:r>
              <a:rPr lang="en-US" dirty="0"/>
              <a:t> (if foreign); 1</a:t>
            </a:r>
            <a:r>
              <a:rPr lang="en-US" baseline="30000" dirty="0"/>
              <a:t>st</a:t>
            </a:r>
            <a:r>
              <a:rPr lang="en-US" dirty="0"/>
              <a:t> year is mid-</a:t>
            </a:r>
            <a:r>
              <a:rPr lang="en-US" dirty="0" err="1"/>
              <a:t>yr</a:t>
            </a:r>
            <a:r>
              <a:rPr lang="en-US" dirty="0"/>
              <a:t> amort.</a:t>
            </a:r>
          </a:p>
          <a:p>
            <a:pPr lvl="1"/>
            <a:r>
              <a:rPr lang="en-US" dirty="0"/>
              <a:t>When disposed, no write off – keep amortizing</a:t>
            </a:r>
          </a:p>
          <a:p>
            <a:pPr lvl="1"/>
            <a:r>
              <a:rPr lang="en-US" dirty="0"/>
              <a:t>R&amp;D credit still available, but possible limit to amortization</a:t>
            </a:r>
          </a:p>
          <a:p>
            <a:pPr lvl="1"/>
            <a:r>
              <a:rPr lang="en-US" dirty="0"/>
              <a:t>Starting 1/10/25 - Any R&amp;D credit amendments to prior years requires </a:t>
            </a:r>
            <a:r>
              <a:rPr lang="en-US" dirty="0" err="1"/>
              <a:t>add’l</a:t>
            </a:r>
            <a:r>
              <a:rPr lang="en-US" dirty="0"/>
              <a:t> info and sworn declaration</a:t>
            </a:r>
          </a:p>
          <a:p>
            <a:endParaRPr lang="en-US" dirty="0"/>
          </a:p>
        </p:txBody>
      </p:sp>
    </p:spTree>
    <p:extLst>
      <p:ext uri="{BB962C8B-B14F-4D97-AF65-F5344CB8AC3E}">
        <p14:creationId xmlns:p14="http://schemas.microsoft.com/office/powerpoint/2010/main" val="18918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1918-7AEB-CC13-72A7-B8405BB7F451}"/>
              </a:ext>
            </a:extLst>
          </p:cNvPr>
          <p:cNvSpPr>
            <a:spLocks noGrp="1"/>
          </p:cNvSpPr>
          <p:nvPr>
            <p:ph type="title"/>
          </p:nvPr>
        </p:nvSpPr>
        <p:spPr>
          <a:xfrm>
            <a:off x="913794" y="810882"/>
            <a:ext cx="5929773" cy="1246517"/>
          </a:xfrm>
        </p:spPr>
        <p:txBody>
          <a:bodyPr/>
          <a:lstStyle/>
          <a:p>
            <a:r>
              <a:rPr lang="en-US" dirty="0"/>
              <a:t>Example 1</a:t>
            </a:r>
            <a:r>
              <a:rPr lang="en-US" baseline="30000" dirty="0"/>
              <a:t>st</a:t>
            </a:r>
            <a:r>
              <a:rPr lang="en-US" dirty="0"/>
              <a:t> year calculation:</a:t>
            </a:r>
          </a:p>
        </p:txBody>
      </p:sp>
      <p:pic>
        <p:nvPicPr>
          <p:cNvPr id="6" name="Picture Placeholder 5" descr="Drone carrying a parcel among modern buildings">
            <a:extLst>
              <a:ext uri="{FF2B5EF4-FFF2-40B4-BE49-F238E27FC236}">
                <a16:creationId xmlns:a16="http://schemas.microsoft.com/office/drawing/2014/main" id="{9BE1DF9C-7234-7757-A833-B5F6941F3B1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774" r="27774"/>
          <a:stretch>
            <a:fillRect/>
          </a:stretch>
        </p:blipFill>
        <p:spPr>
          <a:xfrm>
            <a:off x="8270193" y="714068"/>
            <a:ext cx="3255356" cy="4883038"/>
          </a:xfrm>
        </p:spPr>
      </p:pic>
      <p:sp>
        <p:nvSpPr>
          <p:cNvPr id="4" name="Text Placeholder 3">
            <a:extLst>
              <a:ext uri="{FF2B5EF4-FFF2-40B4-BE49-F238E27FC236}">
                <a16:creationId xmlns:a16="http://schemas.microsoft.com/office/drawing/2014/main" id="{CBB31FB0-1BBF-1E48-F36C-A547E6F66EEC}"/>
              </a:ext>
            </a:extLst>
          </p:cNvPr>
          <p:cNvSpPr>
            <a:spLocks noGrp="1"/>
          </p:cNvSpPr>
          <p:nvPr>
            <p:ph type="body" sz="half" idx="2"/>
          </p:nvPr>
        </p:nvSpPr>
        <p:spPr>
          <a:xfrm>
            <a:off x="913794" y="2971800"/>
            <a:ext cx="7022508" cy="2819400"/>
          </a:xfrm>
        </p:spPr>
        <p:txBody>
          <a:bodyPr/>
          <a:lstStyle/>
          <a:p>
            <a:pPr algn="l"/>
            <a:r>
              <a:rPr lang="en-US" dirty="0"/>
              <a:t>SRE Expenditures incurred during the year		$630,000</a:t>
            </a:r>
          </a:p>
          <a:p>
            <a:pPr algn="l"/>
            <a:r>
              <a:rPr lang="en-US" dirty="0"/>
              <a:t>Amortization period				</a:t>
            </a:r>
            <a:r>
              <a:rPr lang="en-US" u="sng" dirty="0"/>
              <a:t>  ÷        60</a:t>
            </a:r>
            <a:endParaRPr lang="en-US" dirty="0"/>
          </a:p>
          <a:p>
            <a:pPr algn="l"/>
            <a:r>
              <a:rPr lang="en-US" dirty="0"/>
              <a:t>Monthly deduction				     10,500</a:t>
            </a:r>
          </a:p>
          <a:p>
            <a:pPr algn="l"/>
            <a:r>
              <a:rPr lang="en-US" dirty="0"/>
              <a:t>Deductible months in 1</a:t>
            </a:r>
            <a:r>
              <a:rPr lang="en-US" baseline="30000" dirty="0"/>
              <a:t>st</a:t>
            </a:r>
            <a:r>
              <a:rPr lang="en-US" dirty="0"/>
              <a:t> year			</a:t>
            </a:r>
            <a:r>
              <a:rPr lang="en-US" u="sng" dirty="0"/>
              <a:t>   X         6</a:t>
            </a:r>
          </a:p>
          <a:p>
            <a:pPr algn="l"/>
            <a:r>
              <a:rPr lang="en-US" dirty="0"/>
              <a:t>Amortization deduction in 1</a:t>
            </a:r>
            <a:r>
              <a:rPr lang="en-US" baseline="30000" dirty="0"/>
              <a:t>st</a:t>
            </a:r>
            <a:r>
              <a:rPr lang="en-US" dirty="0"/>
              <a:t> year			 $  63,000</a:t>
            </a:r>
          </a:p>
        </p:txBody>
      </p:sp>
    </p:spTree>
    <p:extLst>
      <p:ext uri="{BB962C8B-B14F-4D97-AF65-F5344CB8AC3E}">
        <p14:creationId xmlns:p14="http://schemas.microsoft.com/office/powerpoint/2010/main" val="280532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7646-BC13-054C-463E-8200DC307FFD}"/>
              </a:ext>
            </a:extLst>
          </p:cNvPr>
          <p:cNvSpPr>
            <a:spLocks noGrp="1"/>
          </p:cNvSpPr>
          <p:nvPr>
            <p:ph type="title"/>
          </p:nvPr>
        </p:nvSpPr>
        <p:spPr/>
        <p:txBody>
          <a:bodyPr/>
          <a:lstStyle/>
          <a:p>
            <a:r>
              <a:rPr lang="en-US" dirty="0"/>
              <a:t>SRE Expenditures</a:t>
            </a:r>
          </a:p>
        </p:txBody>
      </p:sp>
      <p:sp>
        <p:nvSpPr>
          <p:cNvPr id="3" name="Content Placeholder 2">
            <a:extLst>
              <a:ext uri="{FF2B5EF4-FFF2-40B4-BE49-F238E27FC236}">
                <a16:creationId xmlns:a16="http://schemas.microsoft.com/office/drawing/2014/main" id="{A0126804-9C80-C7D1-B79D-506EB251BA90}"/>
              </a:ext>
            </a:extLst>
          </p:cNvPr>
          <p:cNvSpPr>
            <a:spLocks noGrp="1"/>
          </p:cNvSpPr>
          <p:nvPr>
            <p:ph sz="half" idx="1"/>
          </p:nvPr>
        </p:nvSpPr>
        <p:spPr/>
        <p:txBody>
          <a:bodyPr>
            <a:normAutofit fontScale="92500" lnSpcReduction="10000"/>
          </a:bodyPr>
          <a:lstStyle/>
          <a:p>
            <a:r>
              <a:rPr lang="en-US" dirty="0"/>
              <a:t>Included:</a:t>
            </a:r>
          </a:p>
          <a:p>
            <a:pPr lvl="1"/>
            <a:r>
              <a:rPr lang="en-US" dirty="0"/>
              <a:t>Labor costs (perform, supervise, or directly specified research activity)</a:t>
            </a:r>
          </a:p>
          <a:p>
            <a:pPr lvl="1"/>
            <a:r>
              <a:rPr lang="en-US" dirty="0"/>
              <a:t>Contractors</a:t>
            </a:r>
          </a:p>
          <a:p>
            <a:pPr lvl="1"/>
            <a:r>
              <a:rPr lang="en-US" dirty="0"/>
              <a:t>Cost of materials</a:t>
            </a:r>
          </a:p>
          <a:p>
            <a:pPr lvl="1"/>
            <a:r>
              <a:rPr lang="en-US" dirty="0"/>
              <a:t>Cost recovery allowances (such as depreciation of property used in SRE)</a:t>
            </a:r>
          </a:p>
          <a:p>
            <a:pPr lvl="1"/>
            <a:r>
              <a:rPr lang="en-US" dirty="0"/>
              <a:t>Certain overhead allocations</a:t>
            </a:r>
          </a:p>
          <a:p>
            <a:pPr lvl="1"/>
            <a:r>
              <a:rPr lang="en-US" dirty="0"/>
              <a:t>Travel costs</a:t>
            </a:r>
          </a:p>
        </p:txBody>
      </p:sp>
      <p:sp>
        <p:nvSpPr>
          <p:cNvPr id="4" name="Content Placeholder 3">
            <a:extLst>
              <a:ext uri="{FF2B5EF4-FFF2-40B4-BE49-F238E27FC236}">
                <a16:creationId xmlns:a16="http://schemas.microsoft.com/office/drawing/2014/main" id="{1B7AC1CC-88DA-1522-A9C7-2AEAC308653A}"/>
              </a:ext>
            </a:extLst>
          </p:cNvPr>
          <p:cNvSpPr>
            <a:spLocks noGrp="1"/>
          </p:cNvSpPr>
          <p:nvPr>
            <p:ph sz="half" idx="2"/>
          </p:nvPr>
        </p:nvSpPr>
        <p:spPr/>
        <p:txBody>
          <a:bodyPr>
            <a:normAutofit fontScale="92500" lnSpcReduction="10000"/>
          </a:bodyPr>
          <a:lstStyle/>
          <a:p>
            <a:r>
              <a:rPr lang="en-US" dirty="0"/>
              <a:t>Excluded:</a:t>
            </a:r>
          </a:p>
          <a:p>
            <a:pPr lvl="1"/>
            <a:r>
              <a:rPr lang="en-US" dirty="0"/>
              <a:t>G&amp;A</a:t>
            </a:r>
          </a:p>
          <a:p>
            <a:pPr lvl="1"/>
            <a:r>
              <a:rPr lang="en-US" dirty="0"/>
              <a:t>Interest of debt financing</a:t>
            </a:r>
          </a:p>
          <a:p>
            <a:pPr lvl="1"/>
            <a:r>
              <a:rPr lang="en-US" dirty="0"/>
              <a:t>Website costs</a:t>
            </a:r>
          </a:p>
          <a:p>
            <a:pPr lvl="1"/>
            <a:r>
              <a:rPr lang="en-US" dirty="0"/>
              <a:t>Amortization of SRE</a:t>
            </a:r>
          </a:p>
          <a:p>
            <a:pPr lvl="1"/>
            <a:r>
              <a:rPr lang="en-US" dirty="0"/>
              <a:t>QC testing</a:t>
            </a:r>
          </a:p>
          <a:p>
            <a:pPr lvl="1"/>
            <a:r>
              <a:rPr lang="en-US" dirty="0"/>
              <a:t>Patent, product, model or process acquisition costs</a:t>
            </a:r>
          </a:p>
          <a:p>
            <a:pPr lvl="1"/>
            <a:r>
              <a:rPr lang="en-US" dirty="0"/>
              <a:t>Advertising</a:t>
            </a:r>
          </a:p>
          <a:p>
            <a:pPr lvl="1"/>
            <a:r>
              <a:rPr lang="en-US" dirty="0"/>
              <a:t>Etc.</a:t>
            </a:r>
          </a:p>
        </p:txBody>
      </p:sp>
    </p:spTree>
    <p:extLst>
      <p:ext uri="{BB962C8B-B14F-4D97-AF65-F5344CB8AC3E}">
        <p14:creationId xmlns:p14="http://schemas.microsoft.com/office/powerpoint/2010/main" val="584967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CC8F-A75F-081C-9260-4C56F979EEE3}"/>
              </a:ext>
            </a:extLst>
          </p:cNvPr>
          <p:cNvSpPr>
            <a:spLocks noGrp="1"/>
          </p:cNvSpPr>
          <p:nvPr>
            <p:ph type="title"/>
          </p:nvPr>
        </p:nvSpPr>
        <p:spPr>
          <a:xfrm>
            <a:off x="4927472" y="609600"/>
            <a:ext cx="6340084" cy="1326321"/>
          </a:xfrm>
        </p:spPr>
        <p:txBody>
          <a:bodyPr vert="horz" lIns="91440" tIns="45720" rIns="91440" bIns="45720" rtlCol="0" anchor="ctr">
            <a:normAutofit/>
          </a:bodyPr>
          <a:lstStyle/>
          <a:p>
            <a:r>
              <a:rPr lang="en-US" dirty="0"/>
              <a:t>Employee Retention Credit</a:t>
            </a:r>
          </a:p>
        </p:txBody>
      </p:sp>
      <p:pic>
        <p:nvPicPr>
          <p:cNvPr id="5" name="Picture 4" descr="White calculator">
            <a:extLst>
              <a:ext uri="{FF2B5EF4-FFF2-40B4-BE49-F238E27FC236}">
                <a16:creationId xmlns:a16="http://schemas.microsoft.com/office/drawing/2014/main" id="{E40B2626-A8E7-FECC-BED7-D8DDE26527B0}"/>
              </a:ext>
            </a:extLst>
          </p:cNvPr>
          <p:cNvPicPr>
            <a:picLocks noChangeAspect="1"/>
          </p:cNvPicPr>
          <p:nvPr/>
        </p:nvPicPr>
        <p:blipFill rotWithShape="1">
          <a:blip r:embed="rId3"/>
          <a:srcRect l="8722" r="46154" b="-1"/>
          <a:stretch/>
        </p:blipFill>
        <p:spPr>
          <a:xfrm>
            <a:off x="20" y="10"/>
            <a:ext cx="4635987" cy="6857990"/>
          </a:xfrm>
          <a:prstGeom prst="rect">
            <a:avLst/>
          </a:prstGeom>
        </p:spPr>
      </p:pic>
      <p:sp>
        <p:nvSpPr>
          <p:cNvPr id="3" name="Content Placeholder 2">
            <a:extLst>
              <a:ext uri="{FF2B5EF4-FFF2-40B4-BE49-F238E27FC236}">
                <a16:creationId xmlns:a16="http://schemas.microsoft.com/office/drawing/2014/main" id="{D292F50F-9740-F28E-B4C0-7ED8DC7F1CED}"/>
              </a:ext>
            </a:extLst>
          </p:cNvPr>
          <p:cNvSpPr>
            <a:spLocks noGrp="1"/>
          </p:cNvSpPr>
          <p:nvPr>
            <p:ph sz="half" idx="1"/>
          </p:nvPr>
        </p:nvSpPr>
        <p:spPr>
          <a:xfrm>
            <a:off x="4927471" y="2096064"/>
            <a:ext cx="6340085" cy="3695136"/>
          </a:xfrm>
        </p:spPr>
        <p:txBody>
          <a:bodyPr vert="horz" lIns="91440" tIns="45720" rIns="91440" bIns="45720" rtlCol="0">
            <a:normAutofit/>
          </a:bodyPr>
          <a:lstStyle/>
          <a:p>
            <a:pPr>
              <a:lnSpc>
                <a:spcPct val="110000"/>
              </a:lnSpc>
            </a:pPr>
            <a:r>
              <a:rPr lang="en-US" sz="1900" dirty="0"/>
              <a:t>IRS Paused Processing New Claims on 9/14/23</a:t>
            </a:r>
          </a:p>
          <a:p>
            <a:pPr>
              <a:lnSpc>
                <a:spcPct val="110000"/>
              </a:lnSpc>
            </a:pPr>
            <a:r>
              <a:rPr lang="en-US" sz="1900" dirty="0"/>
              <a:t>Deadline to file claims is 4/15/24 (2020 tax year) </a:t>
            </a:r>
          </a:p>
          <a:p>
            <a:pPr>
              <a:lnSpc>
                <a:spcPct val="110000"/>
              </a:lnSpc>
            </a:pPr>
            <a:r>
              <a:rPr lang="en-US" sz="1900" dirty="0"/>
              <a:t>Improper ERC claims – IRS is developing a redraw program and settlement program to self-report</a:t>
            </a:r>
          </a:p>
          <a:p>
            <a:pPr>
              <a:lnSpc>
                <a:spcPct val="110000"/>
              </a:lnSpc>
            </a:pPr>
            <a:r>
              <a:rPr lang="en-US" sz="1900" dirty="0"/>
              <a:t>“Reasonable Cause” Penalty relief available on incomes taxes owed for amended 2020 &amp; 2021 tax returns for ERC – must request (interest not eligible)</a:t>
            </a:r>
          </a:p>
          <a:p>
            <a:pPr>
              <a:lnSpc>
                <a:spcPct val="110000"/>
              </a:lnSpc>
            </a:pPr>
            <a:r>
              <a:rPr lang="en-US" sz="1900" dirty="0"/>
              <a:t>Reminder – not taxable to CA (only time CA should be amended is for sole-proprietors – sch. C)</a:t>
            </a:r>
          </a:p>
          <a:p>
            <a:pPr>
              <a:lnSpc>
                <a:spcPct val="110000"/>
              </a:lnSpc>
            </a:pPr>
            <a:endParaRPr lang="en-US" sz="1900" dirty="0"/>
          </a:p>
        </p:txBody>
      </p:sp>
      <p:cxnSp>
        <p:nvCxnSpPr>
          <p:cNvPr id="9" name="Straight Connector 8">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968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AD0D-1236-3AFC-29CB-602366F5C68B}"/>
              </a:ext>
            </a:extLst>
          </p:cNvPr>
          <p:cNvSpPr>
            <a:spLocks noGrp="1"/>
          </p:cNvSpPr>
          <p:nvPr>
            <p:ph type="title"/>
          </p:nvPr>
        </p:nvSpPr>
        <p:spPr/>
        <p:txBody>
          <a:bodyPr/>
          <a:lstStyle/>
          <a:p>
            <a:r>
              <a:rPr lang="en-US" dirty="0"/>
              <a:t>Bonus depreciation or sect. 179 expense</a:t>
            </a:r>
          </a:p>
        </p:txBody>
      </p:sp>
      <p:sp>
        <p:nvSpPr>
          <p:cNvPr id="3" name="Text Placeholder 2">
            <a:extLst>
              <a:ext uri="{FF2B5EF4-FFF2-40B4-BE49-F238E27FC236}">
                <a16:creationId xmlns:a16="http://schemas.microsoft.com/office/drawing/2014/main" id="{B03609DC-ED0C-4AA0-208B-2FCD89833811}"/>
              </a:ext>
            </a:extLst>
          </p:cNvPr>
          <p:cNvSpPr>
            <a:spLocks noGrp="1"/>
          </p:cNvSpPr>
          <p:nvPr>
            <p:ph type="body" idx="1"/>
          </p:nvPr>
        </p:nvSpPr>
        <p:spPr/>
        <p:txBody>
          <a:bodyPr/>
          <a:lstStyle/>
          <a:p>
            <a:r>
              <a:rPr lang="en-US" u="sng" dirty="0"/>
              <a:t>Bonus Depreciation</a:t>
            </a:r>
          </a:p>
        </p:txBody>
      </p:sp>
      <p:sp>
        <p:nvSpPr>
          <p:cNvPr id="4" name="Content Placeholder 3">
            <a:extLst>
              <a:ext uri="{FF2B5EF4-FFF2-40B4-BE49-F238E27FC236}">
                <a16:creationId xmlns:a16="http://schemas.microsoft.com/office/drawing/2014/main" id="{CCE4FE3D-D281-843F-1AFC-56DD5F18ADEC}"/>
              </a:ext>
            </a:extLst>
          </p:cNvPr>
          <p:cNvSpPr>
            <a:spLocks noGrp="1"/>
          </p:cNvSpPr>
          <p:nvPr>
            <p:ph sz="half" idx="2"/>
          </p:nvPr>
        </p:nvSpPr>
        <p:spPr/>
        <p:txBody>
          <a:bodyPr/>
          <a:lstStyle/>
          <a:p>
            <a:r>
              <a:rPr lang="en-US" dirty="0"/>
              <a:t>2023 calendar year – limited to 80%</a:t>
            </a:r>
          </a:p>
          <a:p>
            <a:r>
              <a:rPr lang="en-US" dirty="0"/>
              <a:t>2024 calendar year – limited to 60%</a:t>
            </a:r>
          </a:p>
          <a:p>
            <a:r>
              <a:rPr lang="en-US" dirty="0"/>
              <a:t>2025 – 40%; 2026 – 20%; 2027 – 0%</a:t>
            </a:r>
          </a:p>
          <a:p>
            <a:r>
              <a:rPr lang="en-US" dirty="0"/>
              <a:t>Should be taken before section 179 expense</a:t>
            </a:r>
          </a:p>
        </p:txBody>
      </p:sp>
      <p:sp>
        <p:nvSpPr>
          <p:cNvPr id="5" name="Text Placeholder 4">
            <a:extLst>
              <a:ext uri="{FF2B5EF4-FFF2-40B4-BE49-F238E27FC236}">
                <a16:creationId xmlns:a16="http://schemas.microsoft.com/office/drawing/2014/main" id="{381AA59C-D215-5916-03AC-554BDD6DBD0B}"/>
              </a:ext>
            </a:extLst>
          </p:cNvPr>
          <p:cNvSpPr>
            <a:spLocks noGrp="1"/>
          </p:cNvSpPr>
          <p:nvPr>
            <p:ph type="body" sz="quarter" idx="3"/>
          </p:nvPr>
        </p:nvSpPr>
        <p:spPr/>
        <p:txBody>
          <a:bodyPr/>
          <a:lstStyle/>
          <a:p>
            <a:r>
              <a:rPr lang="en-US" u="sng" dirty="0"/>
              <a:t>Section 179 Expense</a:t>
            </a:r>
          </a:p>
        </p:txBody>
      </p:sp>
      <p:sp>
        <p:nvSpPr>
          <p:cNvPr id="6" name="Content Placeholder 5">
            <a:extLst>
              <a:ext uri="{FF2B5EF4-FFF2-40B4-BE49-F238E27FC236}">
                <a16:creationId xmlns:a16="http://schemas.microsoft.com/office/drawing/2014/main" id="{8DA71378-54BC-83EF-7A3E-6B7545670FF8}"/>
              </a:ext>
            </a:extLst>
          </p:cNvPr>
          <p:cNvSpPr>
            <a:spLocks noGrp="1"/>
          </p:cNvSpPr>
          <p:nvPr>
            <p:ph sz="quarter" idx="4"/>
          </p:nvPr>
        </p:nvSpPr>
        <p:spPr/>
        <p:txBody>
          <a:bodyPr/>
          <a:lstStyle/>
          <a:p>
            <a:r>
              <a:rPr lang="en-US" dirty="0"/>
              <a:t>2023 tax year – max $1,160,000</a:t>
            </a:r>
          </a:p>
          <a:p>
            <a:r>
              <a:rPr lang="en-US" dirty="0"/>
              <a:t>2024 tax year – max $1,220,000</a:t>
            </a:r>
          </a:p>
        </p:txBody>
      </p:sp>
      <p:sp>
        <p:nvSpPr>
          <p:cNvPr id="7" name="TextBox 6">
            <a:extLst>
              <a:ext uri="{FF2B5EF4-FFF2-40B4-BE49-F238E27FC236}">
                <a16:creationId xmlns:a16="http://schemas.microsoft.com/office/drawing/2014/main" id="{08331B66-8975-30A5-CDD5-14E470253103}"/>
              </a:ext>
            </a:extLst>
          </p:cNvPr>
          <p:cNvSpPr txBox="1"/>
          <p:nvPr/>
        </p:nvSpPr>
        <p:spPr>
          <a:xfrm>
            <a:off x="1046913" y="5489276"/>
            <a:ext cx="10552569" cy="369332"/>
          </a:xfrm>
          <a:prstGeom prst="rect">
            <a:avLst/>
          </a:prstGeom>
          <a:noFill/>
        </p:spPr>
        <p:txBody>
          <a:bodyPr wrap="none" rtlCol="0">
            <a:spAutoFit/>
          </a:bodyPr>
          <a:lstStyle/>
          <a:p>
            <a:r>
              <a:rPr lang="en-US" dirty="0"/>
              <a:t>Caution – may not want to default to taking accelerated depreciation under certain circumstances</a:t>
            </a:r>
          </a:p>
        </p:txBody>
      </p:sp>
    </p:spTree>
    <p:extLst>
      <p:ext uri="{BB962C8B-B14F-4D97-AF65-F5344CB8AC3E}">
        <p14:creationId xmlns:p14="http://schemas.microsoft.com/office/powerpoint/2010/main" val="2844955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A049-56C4-B713-17F6-945F6940BE13}"/>
              </a:ext>
            </a:extLst>
          </p:cNvPr>
          <p:cNvSpPr>
            <a:spLocks noGrp="1"/>
          </p:cNvSpPr>
          <p:nvPr>
            <p:ph type="title"/>
          </p:nvPr>
        </p:nvSpPr>
        <p:spPr/>
        <p:txBody>
          <a:bodyPr/>
          <a:lstStyle/>
          <a:p>
            <a:r>
              <a:rPr lang="en-US" dirty="0"/>
              <a:t>Excess Business Losses &amp; Net Operating Losses</a:t>
            </a:r>
          </a:p>
        </p:txBody>
      </p:sp>
      <p:sp>
        <p:nvSpPr>
          <p:cNvPr id="3" name="Text Placeholder 2">
            <a:extLst>
              <a:ext uri="{FF2B5EF4-FFF2-40B4-BE49-F238E27FC236}">
                <a16:creationId xmlns:a16="http://schemas.microsoft.com/office/drawing/2014/main" id="{19C64D08-F5E6-AFBF-6B39-254B5510A45E}"/>
              </a:ext>
            </a:extLst>
          </p:cNvPr>
          <p:cNvSpPr>
            <a:spLocks noGrp="1"/>
          </p:cNvSpPr>
          <p:nvPr>
            <p:ph type="body" idx="1"/>
          </p:nvPr>
        </p:nvSpPr>
        <p:spPr/>
        <p:txBody>
          <a:bodyPr/>
          <a:lstStyle/>
          <a:p>
            <a:r>
              <a:rPr lang="en-US" u="sng" dirty="0"/>
              <a:t>Excess Business Losses</a:t>
            </a:r>
            <a:r>
              <a:rPr lang="en-US" dirty="0"/>
              <a:t>:</a:t>
            </a:r>
          </a:p>
        </p:txBody>
      </p:sp>
      <p:sp>
        <p:nvSpPr>
          <p:cNvPr id="4" name="Content Placeholder 3">
            <a:extLst>
              <a:ext uri="{FF2B5EF4-FFF2-40B4-BE49-F238E27FC236}">
                <a16:creationId xmlns:a16="http://schemas.microsoft.com/office/drawing/2014/main" id="{E38AD4C9-2820-B1CF-7212-B671AB02A803}"/>
              </a:ext>
            </a:extLst>
          </p:cNvPr>
          <p:cNvSpPr>
            <a:spLocks noGrp="1"/>
          </p:cNvSpPr>
          <p:nvPr>
            <p:ph sz="half" idx="2"/>
          </p:nvPr>
        </p:nvSpPr>
        <p:spPr/>
        <p:txBody>
          <a:bodyPr/>
          <a:lstStyle/>
          <a:p>
            <a:r>
              <a:rPr lang="en-US" dirty="0"/>
              <a:t>Applicable to passthrough entities only</a:t>
            </a:r>
          </a:p>
          <a:p>
            <a:r>
              <a:rPr lang="en-US" dirty="0"/>
              <a:t>Limits losses to $578k (2023 for joint filers)</a:t>
            </a:r>
          </a:p>
          <a:p>
            <a:r>
              <a:rPr lang="en-US" dirty="0"/>
              <a:t>Remaining amount carries forward as an NOL</a:t>
            </a:r>
          </a:p>
        </p:txBody>
      </p:sp>
      <p:sp>
        <p:nvSpPr>
          <p:cNvPr id="5" name="Text Placeholder 4">
            <a:extLst>
              <a:ext uri="{FF2B5EF4-FFF2-40B4-BE49-F238E27FC236}">
                <a16:creationId xmlns:a16="http://schemas.microsoft.com/office/drawing/2014/main" id="{8EEB4D63-1077-A79B-B8BC-FB4DD35F77B9}"/>
              </a:ext>
            </a:extLst>
          </p:cNvPr>
          <p:cNvSpPr>
            <a:spLocks noGrp="1"/>
          </p:cNvSpPr>
          <p:nvPr>
            <p:ph type="body" sz="quarter" idx="3"/>
          </p:nvPr>
        </p:nvSpPr>
        <p:spPr/>
        <p:txBody>
          <a:bodyPr/>
          <a:lstStyle/>
          <a:p>
            <a:r>
              <a:rPr lang="en-US" u="sng" dirty="0"/>
              <a:t>Net Operating Losses</a:t>
            </a:r>
            <a:r>
              <a:rPr lang="en-US" dirty="0"/>
              <a:t>:</a:t>
            </a:r>
          </a:p>
        </p:txBody>
      </p:sp>
      <p:sp>
        <p:nvSpPr>
          <p:cNvPr id="6" name="Content Placeholder 5">
            <a:extLst>
              <a:ext uri="{FF2B5EF4-FFF2-40B4-BE49-F238E27FC236}">
                <a16:creationId xmlns:a16="http://schemas.microsoft.com/office/drawing/2014/main" id="{BF8D8DDA-4742-7E20-5A1B-CDE4B0868F98}"/>
              </a:ext>
            </a:extLst>
          </p:cNvPr>
          <p:cNvSpPr>
            <a:spLocks noGrp="1"/>
          </p:cNvSpPr>
          <p:nvPr>
            <p:ph sz="quarter" idx="4"/>
          </p:nvPr>
        </p:nvSpPr>
        <p:spPr/>
        <p:txBody>
          <a:bodyPr/>
          <a:lstStyle/>
          <a:p>
            <a:r>
              <a:rPr lang="en-US" dirty="0"/>
              <a:t>Federal – can only offset 80% of taxable income in future years, remaining carries forward</a:t>
            </a:r>
          </a:p>
          <a:p>
            <a:r>
              <a:rPr lang="en-US" dirty="0"/>
              <a:t>No expiration (fed)</a:t>
            </a:r>
          </a:p>
        </p:txBody>
      </p:sp>
    </p:spTree>
    <p:extLst>
      <p:ext uri="{BB962C8B-B14F-4D97-AF65-F5344CB8AC3E}">
        <p14:creationId xmlns:p14="http://schemas.microsoft.com/office/powerpoint/2010/main" val="218761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D1F7-9B9F-CC19-E8E7-F8875E7BE75C}"/>
              </a:ext>
            </a:extLst>
          </p:cNvPr>
          <p:cNvSpPr>
            <a:spLocks noGrp="1"/>
          </p:cNvSpPr>
          <p:nvPr>
            <p:ph type="title"/>
          </p:nvPr>
        </p:nvSpPr>
        <p:spPr/>
        <p:txBody>
          <a:bodyPr/>
          <a:lstStyle/>
          <a:p>
            <a:r>
              <a:rPr lang="en-US" dirty="0"/>
              <a:t>Qualified Commercial Clean Vehicles Credit</a:t>
            </a:r>
          </a:p>
        </p:txBody>
      </p:sp>
      <p:sp>
        <p:nvSpPr>
          <p:cNvPr id="3" name="Content Placeholder 2">
            <a:extLst>
              <a:ext uri="{FF2B5EF4-FFF2-40B4-BE49-F238E27FC236}">
                <a16:creationId xmlns:a16="http://schemas.microsoft.com/office/drawing/2014/main" id="{E93F373A-5153-2B74-32C0-C8671A0827E7}"/>
              </a:ext>
            </a:extLst>
          </p:cNvPr>
          <p:cNvSpPr>
            <a:spLocks noGrp="1"/>
          </p:cNvSpPr>
          <p:nvPr>
            <p:ph sz="half" idx="1"/>
          </p:nvPr>
        </p:nvSpPr>
        <p:spPr/>
        <p:txBody>
          <a:bodyPr>
            <a:normAutofit fontScale="85000" lnSpcReduction="10000"/>
          </a:bodyPr>
          <a:lstStyle/>
          <a:p>
            <a:r>
              <a:rPr lang="en-US" dirty="0"/>
              <a:t>Credit equal to the lessor of</a:t>
            </a:r>
          </a:p>
          <a:p>
            <a:pPr lvl="1"/>
            <a:r>
              <a:rPr lang="en-US" dirty="0"/>
              <a:t>15% of the vehicle’s basis (30% if not powered by gasoline or diesel); or</a:t>
            </a:r>
          </a:p>
          <a:p>
            <a:pPr lvl="1"/>
            <a:r>
              <a:rPr lang="en-US" dirty="0"/>
              <a:t>The excess of the vehicle’s purchase price over the cost of a comparable vehicle in terms of size and use, which is powered solely by a gasoline or diesel internal combustion engine</a:t>
            </a:r>
          </a:p>
          <a:p>
            <a:r>
              <a:rPr lang="en-US" dirty="0"/>
              <a:t>Maximum credit $40,000 </a:t>
            </a:r>
          </a:p>
          <a:p>
            <a:pPr lvl="1"/>
            <a:r>
              <a:rPr lang="en-US" dirty="0"/>
              <a:t>$7,500 - vehicles less than 14,000 pounds</a:t>
            </a:r>
          </a:p>
        </p:txBody>
      </p:sp>
      <p:sp>
        <p:nvSpPr>
          <p:cNvPr id="4" name="Content Placeholder 3">
            <a:extLst>
              <a:ext uri="{FF2B5EF4-FFF2-40B4-BE49-F238E27FC236}">
                <a16:creationId xmlns:a16="http://schemas.microsoft.com/office/drawing/2014/main" id="{DE05E5C2-E35F-82AD-15F8-65624D2E00CE}"/>
              </a:ext>
            </a:extLst>
          </p:cNvPr>
          <p:cNvSpPr>
            <a:spLocks noGrp="1"/>
          </p:cNvSpPr>
          <p:nvPr>
            <p:ph sz="half" idx="2"/>
          </p:nvPr>
        </p:nvSpPr>
        <p:spPr/>
        <p:txBody>
          <a:bodyPr>
            <a:normAutofit fontScale="85000" lnSpcReduction="10000"/>
          </a:bodyPr>
          <a:lstStyle/>
          <a:p>
            <a:r>
              <a:rPr lang="en-US" dirty="0"/>
              <a:t>Must be propelled to a significant extent by an electric motor that draws electricity from a battery with a min. capacity of 15 kilowatt hours (7 for vehicles that weigh less than 14,000 pounds) and is capable of being recharged from an external source; or</a:t>
            </a:r>
          </a:p>
          <a:p>
            <a:r>
              <a:rPr lang="en-US" dirty="0"/>
              <a:t>A fuel cell vehicle (defined)</a:t>
            </a:r>
          </a:p>
          <a:p>
            <a:r>
              <a:rPr lang="en-US" dirty="0"/>
              <a:t>Must be subject to depreciation (must capitalize)</a:t>
            </a:r>
          </a:p>
          <a:p>
            <a:r>
              <a:rPr lang="en-US" dirty="0"/>
              <a:t>Credit is subject to recapture if no longer qualified (i.e. not used in trade or business)</a:t>
            </a:r>
          </a:p>
        </p:txBody>
      </p:sp>
    </p:spTree>
    <p:extLst>
      <p:ext uri="{BB962C8B-B14F-4D97-AF65-F5344CB8AC3E}">
        <p14:creationId xmlns:p14="http://schemas.microsoft.com/office/powerpoint/2010/main" val="7293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BADB-B0A3-8FB6-8762-5E41CD878874}"/>
              </a:ext>
            </a:extLst>
          </p:cNvPr>
          <p:cNvSpPr>
            <a:spLocks noGrp="1"/>
          </p:cNvSpPr>
          <p:nvPr>
            <p:ph type="title"/>
          </p:nvPr>
        </p:nvSpPr>
        <p:spPr>
          <a:xfrm>
            <a:off x="4927472" y="609600"/>
            <a:ext cx="6340084" cy="1326321"/>
          </a:xfrm>
        </p:spPr>
        <p:txBody>
          <a:bodyPr>
            <a:normAutofit/>
          </a:bodyPr>
          <a:lstStyle/>
          <a:p>
            <a:r>
              <a:rPr lang="en-US" sz="2900"/>
              <a:t>Energy Efficient Commercial Buildings Deduction</a:t>
            </a:r>
          </a:p>
        </p:txBody>
      </p:sp>
      <p:pic>
        <p:nvPicPr>
          <p:cNvPr id="7" name="Picture 4" descr="Tall office building looking up">
            <a:extLst>
              <a:ext uri="{FF2B5EF4-FFF2-40B4-BE49-F238E27FC236}">
                <a16:creationId xmlns:a16="http://schemas.microsoft.com/office/drawing/2014/main" id="{45A6AB81-03DD-FE84-FEF1-D0E947EB7CCF}"/>
              </a:ext>
            </a:extLst>
          </p:cNvPr>
          <p:cNvPicPr>
            <a:picLocks noChangeAspect="1"/>
          </p:cNvPicPr>
          <p:nvPr/>
        </p:nvPicPr>
        <p:blipFill rotWithShape="1">
          <a:blip r:embed="rId3"/>
          <a:srcRect l="29545" r="25670" b="-1"/>
          <a:stretch/>
        </p:blipFill>
        <p:spPr>
          <a:xfrm>
            <a:off x="20" y="10"/>
            <a:ext cx="4635987" cy="6857990"/>
          </a:xfrm>
          <a:prstGeom prst="rect">
            <a:avLst/>
          </a:prstGeom>
        </p:spPr>
      </p:pic>
      <p:sp>
        <p:nvSpPr>
          <p:cNvPr id="3" name="Content Placeholder 2">
            <a:extLst>
              <a:ext uri="{FF2B5EF4-FFF2-40B4-BE49-F238E27FC236}">
                <a16:creationId xmlns:a16="http://schemas.microsoft.com/office/drawing/2014/main" id="{DE800D8E-B21F-F9E9-5D6E-78F732E844A7}"/>
              </a:ext>
            </a:extLst>
          </p:cNvPr>
          <p:cNvSpPr>
            <a:spLocks noGrp="1"/>
          </p:cNvSpPr>
          <p:nvPr>
            <p:ph idx="1"/>
          </p:nvPr>
        </p:nvSpPr>
        <p:spPr>
          <a:xfrm>
            <a:off x="4927471" y="2096064"/>
            <a:ext cx="6340085" cy="3695136"/>
          </a:xfrm>
        </p:spPr>
        <p:txBody>
          <a:bodyPr>
            <a:normAutofit/>
          </a:bodyPr>
          <a:lstStyle/>
          <a:p>
            <a:pPr>
              <a:lnSpc>
                <a:spcPct val="110000"/>
              </a:lnSpc>
            </a:pPr>
            <a:r>
              <a:rPr lang="en-US" sz="1700" dirty="0"/>
              <a:t>Taxpayer may deduct a portion of the cost to install energy efficient commercial building property (lease or own). Must be at least one of three systems:</a:t>
            </a:r>
          </a:p>
          <a:p>
            <a:pPr lvl="1">
              <a:lnSpc>
                <a:spcPct val="110000"/>
              </a:lnSpc>
            </a:pPr>
            <a:r>
              <a:rPr lang="en-US" sz="1700" dirty="0"/>
              <a:t>Interior lighting system</a:t>
            </a:r>
          </a:p>
          <a:p>
            <a:pPr lvl="1">
              <a:lnSpc>
                <a:spcPct val="110000"/>
              </a:lnSpc>
            </a:pPr>
            <a:r>
              <a:rPr lang="en-US" sz="1700" dirty="0"/>
              <a:t>HVAC system</a:t>
            </a:r>
          </a:p>
          <a:p>
            <a:pPr lvl="1">
              <a:lnSpc>
                <a:spcPct val="110000"/>
              </a:lnSpc>
            </a:pPr>
            <a:r>
              <a:rPr lang="en-US" sz="1700" dirty="0"/>
              <a:t>The building’s envelope</a:t>
            </a:r>
          </a:p>
          <a:p>
            <a:pPr>
              <a:lnSpc>
                <a:spcPct val="110000"/>
              </a:lnSpc>
            </a:pPr>
            <a:r>
              <a:rPr lang="en-US" sz="1900" dirty="0"/>
              <a:t>Base calculation (up to $1/sq ft)</a:t>
            </a:r>
          </a:p>
          <a:p>
            <a:pPr>
              <a:lnSpc>
                <a:spcPct val="110000"/>
              </a:lnSpc>
            </a:pPr>
            <a:r>
              <a:rPr lang="en-US" sz="1700" dirty="0"/>
              <a:t>Bonus deduction if meet certain wage requirements and apprenticeship standards are met (up to $5/sq ft)</a:t>
            </a:r>
          </a:p>
          <a:p>
            <a:pPr>
              <a:lnSpc>
                <a:spcPct val="110000"/>
              </a:lnSpc>
            </a:pPr>
            <a:endParaRPr lang="en-US" sz="1700" dirty="0"/>
          </a:p>
        </p:txBody>
      </p:sp>
      <p:cxnSp>
        <p:nvCxnSpPr>
          <p:cNvPr id="9" name="Straight Connector 8">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0198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4566</TotalTime>
  <Words>1176</Words>
  <Application>Microsoft Office PowerPoint</Application>
  <PresentationFormat>Widescreen</PresentationFormat>
  <Paragraphs>120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Bookman Old Style</vt:lpstr>
      <vt:lpstr>Rockwell</vt:lpstr>
      <vt:lpstr>Damask</vt:lpstr>
      <vt:lpstr>2024 Tax Update</vt:lpstr>
      <vt:lpstr>Research And Experiment</vt:lpstr>
      <vt:lpstr>Example 1st year calculation:</vt:lpstr>
      <vt:lpstr>SRE Expenditures</vt:lpstr>
      <vt:lpstr>Employee Retention Credit</vt:lpstr>
      <vt:lpstr>Bonus depreciation or sect. 179 expense</vt:lpstr>
      <vt:lpstr>Excess Business Losses &amp; Net Operating Losses</vt:lpstr>
      <vt:lpstr>Qualified Commercial Clean Vehicles Credit</vt:lpstr>
      <vt:lpstr>Energy Efficient Commercial Buildings Deduction</vt:lpstr>
      <vt:lpstr>CA Passthrough Entity Elective Tax (PTE/PTET)</vt:lpstr>
      <vt:lpstr>Multistate (Nexus)</vt:lpstr>
      <vt:lpstr>Beneficial Ownership Reporting</vt:lpstr>
      <vt:lpstr>Unclaimed Property Reporting</vt:lpstr>
      <vt:lpstr>Other Notes: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Inflation Reduction Act and other Tax Reminders</dc:title>
  <dc:creator>Jessica M. Dorsett</dc:creator>
  <cp:lastModifiedBy>Caitlyn Canby</cp:lastModifiedBy>
  <cp:revision>19</cp:revision>
  <cp:lastPrinted>2024-01-29T17:51:33Z</cp:lastPrinted>
  <dcterms:created xsi:type="dcterms:W3CDTF">2022-10-01T22:36:33Z</dcterms:created>
  <dcterms:modified xsi:type="dcterms:W3CDTF">2024-02-05T17:56:34Z</dcterms:modified>
</cp:coreProperties>
</file>